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gif" ContentType="image/gi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handoutMasterIdLst>
    <p:handoutMasterId r:id="rId64"/>
  </p:handoutMasterIdLst>
  <p:sldIdLst>
    <p:sldId id="1488" r:id="rId2"/>
    <p:sldId id="1591" r:id="rId3"/>
    <p:sldId id="1579" r:id="rId4"/>
    <p:sldId id="1523" r:id="rId5"/>
    <p:sldId id="1576" r:id="rId6"/>
    <p:sldId id="1525" r:id="rId7"/>
    <p:sldId id="1580" r:id="rId8"/>
    <p:sldId id="1532" r:id="rId9"/>
    <p:sldId id="1538" r:id="rId10"/>
    <p:sldId id="1533" r:id="rId11"/>
    <p:sldId id="1537" r:id="rId12"/>
    <p:sldId id="1540" r:id="rId13"/>
    <p:sldId id="1535" r:id="rId14"/>
    <p:sldId id="1544" r:id="rId15"/>
    <p:sldId id="1571" r:id="rId16"/>
    <p:sldId id="1590" r:id="rId17"/>
    <p:sldId id="1581" r:id="rId18"/>
    <p:sldId id="1575" r:id="rId19"/>
    <p:sldId id="1461" r:id="rId20"/>
    <p:sldId id="1543" r:id="rId21"/>
    <p:sldId id="1545" r:id="rId22"/>
    <p:sldId id="1547" r:id="rId23"/>
    <p:sldId id="1570" r:id="rId24"/>
    <p:sldId id="1548" r:id="rId25"/>
    <p:sldId id="1549" r:id="rId26"/>
    <p:sldId id="1582" r:id="rId27"/>
    <p:sldId id="1583" r:id="rId28"/>
    <p:sldId id="1584" r:id="rId29"/>
    <p:sldId id="1586" r:id="rId30"/>
    <p:sldId id="1550" r:id="rId31"/>
    <p:sldId id="1585" r:id="rId32"/>
    <p:sldId id="1551" r:id="rId33"/>
    <p:sldId id="1552" r:id="rId34"/>
    <p:sldId id="1555" r:id="rId35"/>
    <p:sldId id="1556" r:id="rId36"/>
    <p:sldId id="1541" r:id="rId37"/>
    <p:sldId id="1588" r:id="rId38"/>
    <p:sldId id="1589" r:id="rId39"/>
    <p:sldId id="1557" r:id="rId40"/>
    <p:sldId id="1558" r:id="rId41"/>
    <p:sldId id="1484" r:id="rId42"/>
    <p:sldId id="1485" r:id="rId43"/>
    <p:sldId id="1559" r:id="rId44"/>
    <p:sldId id="1592" r:id="rId45"/>
    <p:sldId id="1487" r:id="rId46"/>
    <p:sldId id="1560" r:id="rId47"/>
    <p:sldId id="1587" r:id="rId48"/>
    <p:sldId id="1561" r:id="rId49"/>
    <p:sldId id="1563" r:id="rId50"/>
    <p:sldId id="1564" r:id="rId51"/>
    <p:sldId id="1562" r:id="rId52"/>
    <p:sldId id="1578" r:id="rId53"/>
    <p:sldId id="1593" r:id="rId54"/>
    <p:sldId id="1594" r:id="rId55"/>
    <p:sldId id="1577" r:id="rId56"/>
    <p:sldId id="1567" r:id="rId57"/>
    <p:sldId id="1568" r:id="rId58"/>
    <p:sldId id="1596" r:id="rId59"/>
    <p:sldId id="1595" r:id="rId60"/>
    <p:sldId id="1573" r:id="rId61"/>
    <p:sldId id="1278" r:id="rId62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063" autoAdjust="0"/>
    <p:restoredTop sz="75202" autoAdjust="0"/>
  </p:normalViewPr>
  <p:slideViewPr>
    <p:cSldViewPr>
      <p:cViewPr varScale="1">
        <p:scale>
          <a:sx n="94" d="100"/>
          <a:sy n="94" d="100"/>
        </p:scale>
        <p:origin x="1208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png>
</file>

<file path=ppt/media/image11.png>
</file>

<file path=ppt/media/image12.jpeg>
</file>

<file path=ppt/media/image13.gif>
</file>

<file path=ppt/media/image14.png>
</file>

<file path=ppt/media/image15.png>
</file>

<file path=ppt/media/image16.jpg>
</file>

<file path=ppt/media/image17.jpeg>
</file>

<file path=ppt/media/image2.png>
</file>

<file path=ppt/media/image3.jpg>
</file>

<file path=ppt/media/image4.jpeg>
</file>

<file path=ppt/media/image5.png>
</file>

<file path=ppt/media/image6.gif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gi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Relationship Id="rId3" Type="http://schemas.openxmlformats.org/officeDocument/2006/relationships/image" Target="../media/image15.png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gif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3: From MapReduce to Spark (2/</a:t>
            </a:r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January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19, 2017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/bigdata-2017w/</a:t>
            </a:r>
          </a:p>
        </p:txBody>
      </p:sp>
    </p:spTree>
    <p:extLst>
      <p:ext uri="{BB962C8B-B14F-4D97-AF65-F5344CB8AC3E}">
        <p14:creationId xmlns:p14="http://schemas.microsoft.com/office/powerpoint/2010/main" val="233740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Word Count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71600" y="2789872"/>
            <a:ext cx="7010400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a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line.split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(" "))</a:t>
            </a:r>
          </a:p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b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c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b.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</a:p>
          <a:p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c.saveAsTextFile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228600" y="1838980"/>
            <a:ext cx="1219200" cy="2231885"/>
            <a:chOff x="228600" y="1838980"/>
            <a:chExt cx="1219200" cy="2231885"/>
          </a:xfrm>
        </p:grpSpPr>
        <p:sp>
          <p:nvSpPr>
            <p:cNvPr id="7" name="TextBox 6"/>
            <p:cNvSpPr txBox="1"/>
            <p:nvPr/>
          </p:nvSpPr>
          <p:spPr>
            <a:xfrm>
              <a:off x="228600" y="1838980"/>
              <a:ext cx="12192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RDDs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21" name="Elbow Connector 20"/>
            <p:cNvCxnSpPr>
              <a:stCxn id="7" idx="2"/>
            </p:cNvCxnSpPr>
            <p:nvPr/>
          </p:nvCxnSpPr>
          <p:spPr bwMode="auto">
            <a:xfrm rot="16200000" flipH="1">
              <a:off x="753190" y="2385655"/>
              <a:ext cx="703421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7" name="Elbow Connector 26"/>
            <p:cNvCxnSpPr>
              <a:stCxn id="7" idx="2"/>
            </p:cNvCxnSpPr>
            <p:nvPr/>
          </p:nvCxnSpPr>
          <p:spPr bwMode="auto">
            <a:xfrm rot="16200000" flipH="1">
              <a:off x="480656" y="2658189"/>
              <a:ext cx="1248489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0" name="Elbow Connector 29"/>
            <p:cNvCxnSpPr>
              <a:stCxn id="7" idx="2"/>
            </p:cNvCxnSpPr>
            <p:nvPr/>
          </p:nvCxnSpPr>
          <p:spPr bwMode="auto">
            <a:xfrm rot="16200000" flipH="1">
              <a:off x="350223" y="2788622"/>
              <a:ext cx="1509355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Elbow Connector 32"/>
            <p:cNvCxnSpPr>
              <a:stCxn id="7" idx="2"/>
            </p:cNvCxnSpPr>
            <p:nvPr/>
          </p:nvCxnSpPr>
          <p:spPr bwMode="auto">
            <a:xfrm rot="16200000" flipH="1">
              <a:off x="219790" y="2919055"/>
              <a:ext cx="1770221" cy="5334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" name="Group 3"/>
          <p:cNvGrpSpPr/>
          <p:nvPr/>
        </p:nvGrpSpPr>
        <p:grpSpPr>
          <a:xfrm>
            <a:off x="6019800" y="3537466"/>
            <a:ext cx="2514600" cy="2410599"/>
            <a:chOff x="6019800" y="3537466"/>
            <a:chExt cx="2514600" cy="2410599"/>
          </a:xfrm>
        </p:grpSpPr>
        <p:sp>
          <p:nvSpPr>
            <p:cNvPr id="37" name="TextBox 36"/>
            <p:cNvSpPr txBox="1"/>
            <p:nvPr/>
          </p:nvSpPr>
          <p:spPr>
            <a:xfrm>
              <a:off x="6019800" y="5486400"/>
              <a:ext cx="2514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Transformations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41" name="Elbow Connector 40"/>
            <p:cNvCxnSpPr>
              <a:stCxn id="37" idx="3"/>
            </p:cNvCxnSpPr>
            <p:nvPr/>
          </p:nvCxnSpPr>
          <p:spPr bwMode="auto">
            <a:xfrm flipH="1" flipV="1">
              <a:off x="8229600" y="3537466"/>
              <a:ext cx="304800" cy="2179767"/>
            </a:xfrm>
            <a:prstGeom prst="bentConnector3">
              <a:avLst>
                <a:gd name="adj1" fmla="val -75000"/>
              </a:avLst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4" name="Elbow Connector 43"/>
            <p:cNvCxnSpPr>
              <a:stCxn id="37" idx="3"/>
            </p:cNvCxnSpPr>
            <p:nvPr/>
          </p:nvCxnSpPr>
          <p:spPr bwMode="auto">
            <a:xfrm flipH="1" flipV="1">
              <a:off x="8229600" y="3810000"/>
              <a:ext cx="304800" cy="1907233"/>
            </a:xfrm>
            <a:prstGeom prst="bentConnector3">
              <a:avLst>
                <a:gd name="adj1" fmla="val -75000"/>
              </a:avLst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Elbow Connector 46"/>
            <p:cNvCxnSpPr>
              <a:stCxn id="37" idx="3"/>
            </p:cNvCxnSpPr>
            <p:nvPr/>
          </p:nvCxnSpPr>
          <p:spPr bwMode="auto">
            <a:xfrm flipH="1" flipV="1">
              <a:off x="8229600" y="4082534"/>
              <a:ext cx="304800" cy="1634699"/>
            </a:xfrm>
            <a:prstGeom prst="bentConnector3">
              <a:avLst>
                <a:gd name="adj1" fmla="val -75000"/>
              </a:avLst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1447800" y="4800600"/>
            <a:ext cx="1066800" cy="1299865"/>
            <a:chOff x="1447800" y="4800600"/>
            <a:chExt cx="1066800" cy="1299865"/>
          </a:xfrm>
        </p:grpSpPr>
        <p:sp>
          <p:nvSpPr>
            <p:cNvPr id="50" name="TextBox 49"/>
            <p:cNvSpPr txBox="1"/>
            <p:nvPr/>
          </p:nvSpPr>
          <p:spPr>
            <a:xfrm>
              <a:off x="1447800" y="5638800"/>
              <a:ext cx="10668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Action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51" name="Straight Arrow Connector 50"/>
            <p:cNvCxnSpPr/>
            <p:nvPr/>
          </p:nvCxnSpPr>
          <p:spPr bwMode="auto">
            <a:xfrm flipV="1">
              <a:off x="2133600" y="4800600"/>
              <a:ext cx="304800" cy="9144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00743854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RDDs and Lineage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Rectangle 3"/>
          <p:cNvSpPr/>
          <p:nvPr/>
        </p:nvSpPr>
        <p:spPr bwMode="auto">
          <a:xfrm>
            <a:off x="3124200" y="19767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RDD[String]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219200" y="20529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 HDFS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3124200" y="2586335"/>
            <a:ext cx="5867400" cy="1066800"/>
            <a:chOff x="3124200" y="2586335"/>
            <a:chExt cx="5867400" cy="1066800"/>
          </a:xfrm>
        </p:grpSpPr>
        <p:sp>
          <p:nvSpPr>
            <p:cNvPr id="5" name="Rectangle 4"/>
            <p:cNvSpPr/>
            <p:nvPr/>
          </p:nvSpPr>
          <p:spPr bwMode="auto">
            <a:xfrm>
              <a:off x="3124200" y="3043535"/>
              <a:ext cx="2895600" cy="609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a: RDD[String]</a:t>
              </a:r>
            </a:p>
          </p:txBody>
        </p:sp>
        <p:cxnSp>
          <p:nvCxnSpPr>
            <p:cNvPr id="9" name="Straight Arrow Connector 8"/>
            <p:cNvCxnSpPr>
              <a:stCxn id="4" idx="2"/>
              <a:endCxn id="5" idx="0"/>
            </p:cNvCxnSpPr>
            <p:nvPr/>
          </p:nvCxnSpPr>
          <p:spPr bwMode="auto">
            <a:xfrm>
              <a:off x="4572000" y="2586335"/>
              <a:ext cx="0" cy="457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4648200" y="2662535"/>
              <a:ext cx="4343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.</a:t>
              </a:r>
              <a:r>
                <a:rPr lang="en-US" sz="1400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flatMap</a:t>
              </a:r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(line =&gt; </a:t>
              </a:r>
              <a:r>
                <a:rPr lang="en-US" sz="1400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line.split</a:t>
              </a:r>
              <a:r>
                <a:rPr lang="en-US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(" "))</a:t>
              </a:r>
              <a:endParaRPr lang="en-US" sz="1800" b="0" dirty="0">
                <a:solidFill>
                  <a:srgbClr val="00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3886200" y="57867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3124200" y="3653135"/>
            <a:ext cx="5867400" cy="1066800"/>
            <a:chOff x="3124200" y="3653135"/>
            <a:chExt cx="5867400" cy="1066800"/>
          </a:xfrm>
        </p:grpSpPr>
        <p:sp>
          <p:nvSpPr>
            <p:cNvPr id="6" name="Rectangle 5"/>
            <p:cNvSpPr/>
            <p:nvPr/>
          </p:nvSpPr>
          <p:spPr bwMode="auto">
            <a:xfrm>
              <a:off x="3124200" y="4110335"/>
              <a:ext cx="2895600" cy="609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b: RDD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[(String,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Int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)]</a:t>
              </a:r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4648200" y="3729335"/>
              <a:ext cx="4343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nl-NL" sz="14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.</a:t>
              </a:r>
              <a:r>
                <a:rPr lang="nl-NL" sz="1400" b="0" dirty="0">
                  <a:solidFill>
                    <a:srgbClr val="000000"/>
                  </a:solidFill>
                  <a:latin typeface="Andale Mono"/>
                  <a:cs typeface="Andale Mono"/>
                </a:rPr>
                <a:t>map(word =&gt; (word, 1))</a:t>
              </a:r>
            </a:p>
          </p:txBody>
        </p:sp>
        <p:cxnSp>
          <p:nvCxnSpPr>
            <p:cNvPr id="20" name="Straight Arrow Connector 19"/>
            <p:cNvCxnSpPr/>
            <p:nvPr/>
          </p:nvCxnSpPr>
          <p:spPr bwMode="auto">
            <a:xfrm>
              <a:off x="4572000" y="3653135"/>
              <a:ext cx="0" cy="457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" name="Group 10"/>
          <p:cNvGrpSpPr/>
          <p:nvPr/>
        </p:nvGrpSpPr>
        <p:grpSpPr>
          <a:xfrm>
            <a:off x="3124200" y="4719935"/>
            <a:ext cx="5867400" cy="1066800"/>
            <a:chOff x="3124200" y="4719935"/>
            <a:chExt cx="5867400" cy="1066800"/>
          </a:xfrm>
        </p:grpSpPr>
        <p:sp>
          <p:nvSpPr>
            <p:cNvPr id="7" name="Rectangle 6"/>
            <p:cNvSpPr/>
            <p:nvPr/>
          </p:nvSpPr>
          <p:spPr bwMode="auto">
            <a:xfrm>
              <a:off x="3124200" y="5177135"/>
              <a:ext cx="2895600" cy="609600"/>
            </a:xfrm>
            <a:prstGeom prst="rect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ctr" anchorCtr="0" compatLnSpc="1">
              <a:prstTxWarp prst="textNoShape">
                <a:avLst/>
              </a:prstTxWarp>
            </a:bodyPr>
            <a:lstStyle/>
            <a:p>
              <a:pPr algn="ctr"/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c: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RDD[(String,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Int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)]</a:t>
              </a:r>
            </a:p>
          </p:txBody>
        </p:sp>
        <p:sp>
          <p:nvSpPr>
            <p:cNvPr id="17" name="TextBox 16"/>
            <p:cNvSpPr txBox="1"/>
            <p:nvPr/>
          </p:nvSpPr>
          <p:spPr>
            <a:xfrm>
              <a:off x="4648200" y="4796135"/>
              <a:ext cx="434340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.</a:t>
              </a:r>
              <a:r>
                <a:rPr lang="en-US" sz="1400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reduceByKey</a:t>
              </a:r>
              <a:r>
                <a:rPr lang="en-US" sz="14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((x, y) =&gt; x + y)</a:t>
              </a:r>
              <a:endParaRPr lang="en-US" sz="14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1" name="Straight Arrow Connector 20"/>
            <p:cNvCxnSpPr/>
            <p:nvPr/>
          </p:nvCxnSpPr>
          <p:spPr bwMode="auto">
            <a:xfrm>
              <a:off x="4572000" y="4719935"/>
              <a:ext cx="0" cy="457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3" name="TextBox 22"/>
          <p:cNvSpPr txBox="1"/>
          <p:nvPr/>
        </p:nvSpPr>
        <p:spPr>
          <a:xfrm rot="21187733">
            <a:off x="5599799" y="5691801"/>
            <a:ext cx="348364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Remember, 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transformations are lazy!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00901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/>
      <p:bldP spid="19" grpId="0"/>
      <p:bldP spid="23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RDDs and Optimizations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3124200" y="19767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RDD[String]</a:t>
            </a:r>
          </a:p>
        </p:txBody>
      </p:sp>
      <p:sp>
        <p:nvSpPr>
          <p:cNvPr id="21" name="Rectangle 20"/>
          <p:cNvSpPr/>
          <p:nvPr/>
        </p:nvSpPr>
        <p:spPr bwMode="auto">
          <a:xfrm>
            <a:off x="3124200" y="30435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a: RDD[String]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3124200" y="41103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b: 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3124200" y="51771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RDD[(String,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1219200" y="20529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 HDFS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5" name="Straight Arrow Connector 24"/>
          <p:cNvCxnSpPr>
            <a:stCxn id="20" idx="2"/>
            <a:endCxn id="21" idx="0"/>
          </p:cNvCxnSpPr>
          <p:nvPr/>
        </p:nvCxnSpPr>
        <p:spPr bwMode="auto">
          <a:xfrm>
            <a:off x="4572000" y="25863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4648200" y="26625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flatMap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(line =&gt;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line.split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(" "))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4648200" y="37293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nl-NL" sz="1400" b="0" dirty="0">
                <a:solidFill>
                  <a:srgbClr val="000000"/>
                </a:solidFill>
                <a:latin typeface="Andale Mono"/>
                <a:cs typeface="Andale Mono"/>
              </a:rPr>
              <a:t>map(word =&gt; (word, 1))</a:t>
            </a:r>
          </a:p>
        </p:txBody>
      </p:sp>
      <p:sp>
        <p:nvSpPr>
          <p:cNvPr id="28" name="TextBox 27"/>
          <p:cNvSpPr txBox="1"/>
          <p:nvPr/>
        </p:nvSpPr>
        <p:spPr>
          <a:xfrm>
            <a:off x="4648200" y="47961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reduceByKey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3886200" y="57867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0" name="Straight Arrow Connector 29"/>
          <p:cNvCxnSpPr/>
          <p:nvPr/>
        </p:nvCxnSpPr>
        <p:spPr bwMode="auto">
          <a:xfrm>
            <a:off x="4572000" y="36531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/>
          <p:nvPr/>
        </p:nvCxnSpPr>
        <p:spPr bwMode="auto">
          <a:xfrm>
            <a:off x="4572000" y="47199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TextBox 31"/>
          <p:cNvSpPr txBox="1"/>
          <p:nvPr/>
        </p:nvSpPr>
        <p:spPr>
          <a:xfrm rot="20954561">
            <a:off x="1093816" y="3638919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Want MM?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" name="Rounded Rectangle 1"/>
          <p:cNvSpPr/>
          <p:nvPr/>
        </p:nvSpPr>
        <p:spPr bwMode="auto">
          <a:xfrm>
            <a:off x="2819400" y="2667000"/>
            <a:ext cx="3505200" cy="2209800"/>
          </a:xfrm>
          <a:prstGeom prst="roundRect">
            <a:avLst>
              <a:gd name="adj" fmla="val 11459"/>
            </a:avLst>
          </a:prstGeom>
          <a:noFill/>
          <a:ln>
            <a:solidFill>
              <a:schemeClr val="tx1">
                <a:lumMod val="65000"/>
              </a:schemeClr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TextBox 33"/>
          <p:cNvSpPr txBox="1"/>
          <p:nvPr/>
        </p:nvSpPr>
        <p:spPr>
          <a:xfrm>
            <a:off x="228600" y="2598003"/>
            <a:ext cx="259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RDDs don’t need to be materialized!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Lazy evaluation creates optimization opportunities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218430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2" grpId="0"/>
      <p:bldP spid="2" grpId="0" animBg="1"/>
      <p:bldP spid="34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RDDs and Caching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RDDs can be materialized in memory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(and on disk)!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Rectangle 4"/>
          <p:cNvSpPr/>
          <p:nvPr/>
        </p:nvSpPr>
        <p:spPr bwMode="auto">
          <a:xfrm>
            <a:off x="3124200" y="19767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lvl="0" algn="ctr"/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 RDD[String]</a:t>
            </a:r>
          </a:p>
        </p:txBody>
      </p:sp>
      <p:sp>
        <p:nvSpPr>
          <p:cNvPr id="6" name="Rectangle 5"/>
          <p:cNvSpPr/>
          <p:nvPr/>
        </p:nvSpPr>
        <p:spPr bwMode="auto">
          <a:xfrm>
            <a:off x="3124200" y="30435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a: RDD[String]</a:t>
            </a:r>
          </a:p>
        </p:txBody>
      </p:sp>
      <p:sp>
        <p:nvSpPr>
          <p:cNvPr id="8" name="Rectangle 7"/>
          <p:cNvSpPr/>
          <p:nvPr/>
        </p:nvSpPr>
        <p:spPr bwMode="auto">
          <a:xfrm>
            <a:off x="3124200" y="41103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b: 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9" name="Rectangle 8"/>
          <p:cNvSpPr/>
          <p:nvPr/>
        </p:nvSpPr>
        <p:spPr bwMode="auto">
          <a:xfrm>
            <a:off x="3124200" y="5177135"/>
            <a:ext cx="28956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RDD[(String,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)]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219200" y="2052935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On HDFS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2" name="Straight Arrow Connector 11"/>
          <p:cNvCxnSpPr>
            <a:stCxn id="5" idx="2"/>
            <a:endCxn id="6" idx="0"/>
          </p:cNvCxnSpPr>
          <p:nvPr/>
        </p:nvCxnSpPr>
        <p:spPr bwMode="auto">
          <a:xfrm>
            <a:off x="4572000" y="25863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648200" y="26625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flatMap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(line =&gt; 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line.split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(" "))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4648200" y="37293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nl-NL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nl-NL" sz="1400" b="0" dirty="0">
                <a:solidFill>
                  <a:srgbClr val="000000"/>
                </a:solidFill>
                <a:latin typeface="Andale Mono"/>
                <a:cs typeface="Andale Mono"/>
              </a:rPr>
              <a:t>map(word =&gt; (word, 1))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648200" y="4796135"/>
            <a:ext cx="43434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400" b="0" dirty="0" err="1">
                <a:solidFill>
                  <a:srgbClr val="000000"/>
                </a:solidFill>
                <a:latin typeface="Andale Mono"/>
                <a:cs typeface="Andale Mono"/>
              </a:rPr>
              <a:t>reduceByKey</a:t>
            </a:r>
            <a:r>
              <a:rPr lang="en-US" sz="1400" b="0" dirty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3886200" y="5786735"/>
            <a:ext cx="1371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7" name="Straight Arrow Connector 16"/>
          <p:cNvCxnSpPr/>
          <p:nvPr/>
        </p:nvCxnSpPr>
        <p:spPr bwMode="auto">
          <a:xfrm>
            <a:off x="4572000" y="36531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/>
          <p:nvPr/>
        </p:nvCxnSpPr>
        <p:spPr bwMode="auto">
          <a:xfrm>
            <a:off x="4572000" y="4719935"/>
            <a:ext cx="0" cy="457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 rot="20954561">
            <a:off x="2335184" y="2909816"/>
            <a:ext cx="1828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Cache it!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 rot="517051">
            <a:off x="6192819" y="3154584"/>
            <a:ext cx="247455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Fault tolerance?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410200" y="2468940"/>
            <a:ext cx="9028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solidFill>
                  <a:srgbClr val="FF0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en-US" sz="96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2057400" y="6248400"/>
            <a:ext cx="6858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Spark works even if the RDDs are </a:t>
            </a:r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partially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cached!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35343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1" grpId="0"/>
      <p:bldP spid="22" grpId="0"/>
      <p:bldP spid="20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Architecture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pic>
        <p:nvPicPr>
          <p:cNvPr id="3" name="Picture 2" descr="cluster-overview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7400" y="1854200"/>
            <a:ext cx="7569200" cy="3632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778430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Rectangle 6"/>
          <p:cNvSpPr>
            <a:spLocks noChangeArrowheads="1"/>
          </p:cNvSpPr>
          <p:nvPr/>
        </p:nvSpPr>
        <p:spPr bwMode="auto">
          <a:xfrm>
            <a:off x="47244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8" name="Rectangle 35"/>
          <p:cNvSpPr>
            <a:spLocks noChangeArrowheads="1"/>
          </p:cNvSpPr>
          <p:nvPr/>
        </p:nvSpPr>
        <p:spPr bwMode="auto">
          <a:xfrm>
            <a:off x="47244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59" name="Rectangle 6"/>
          <p:cNvSpPr>
            <a:spLocks noChangeArrowheads="1"/>
          </p:cNvSpPr>
          <p:nvPr/>
        </p:nvSpPr>
        <p:spPr bwMode="auto">
          <a:xfrm>
            <a:off x="2590800" y="1981200"/>
            <a:ext cx="1981200" cy="9144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0" name="Rectangle 6"/>
          <p:cNvSpPr>
            <a:spLocks noChangeArrowheads="1"/>
          </p:cNvSpPr>
          <p:nvPr/>
        </p:nvSpPr>
        <p:spPr bwMode="auto">
          <a:xfrm>
            <a:off x="36576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1" name="Rectangle 6"/>
          <p:cNvSpPr>
            <a:spLocks noChangeArrowheads="1"/>
          </p:cNvSpPr>
          <p:nvPr/>
        </p:nvSpPr>
        <p:spPr bwMode="auto">
          <a:xfrm>
            <a:off x="57150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62" name="Rectangle 6"/>
          <p:cNvSpPr>
            <a:spLocks noChangeArrowheads="1"/>
          </p:cNvSpPr>
          <p:nvPr/>
        </p:nvSpPr>
        <p:spPr bwMode="auto">
          <a:xfrm>
            <a:off x="1600200" y="3352800"/>
            <a:ext cx="1981200" cy="1600200"/>
          </a:xfrm>
          <a:prstGeom prst="rect">
            <a:avLst/>
          </a:prstGeom>
          <a:solidFill>
            <a:sysClr val="window" lastClr="FFFFFF"/>
          </a:soli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63" name="Straight Arrow Connector 53"/>
          <p:cNvCxnSpPr>
            <a:cxnSpLocks noChangeShapeType="1"/>
            <a:stCxn id="107" idx="2"/>
            <a:endCxn id="70" idx="0"/>
          </p:cNvCxnSpPr>
          <p:nvPr/>
        </p:nvCxnSpPr>
        <p:spPr bwMode="auto">
          <a:xfrm rot="5400000">
            <a:off x="2514600" y="2819400"/>
            <a:ext cx="1143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4" name="Straight Arrow Connector 53"/>
          <p:cNvCxnSpPr>
            <a:cxnSpLocks noChangeShapeType="1"/>
            <a:stCxn id="107" idx="2"/>
            <a:endCxn id="82" idx="0"/>
          </p:cNvCxnSpPr>
          <p:nvPr/>
        </p:nvCxnSpPr>
        <p:spPr bwMode="auto">
          <a:xfrm rot="16200000" flipH="1">
            <a:off x="3543300" y="2781300"/>
            <a:ext cx="1143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5" name="Straight Arrow Connector 53"/>
          <p:cNvCxnSpPr>
            <a:cxnSpLocks noChangeShapeType="1"/>
            <a:stCxn id="107" idx="2"/>
            <a:endCxn id="94" idx="0"/>
          </p:cNvCxnSpPr>
          <p:nvPr/>
        </p:nvCxnSpPr>
        <p:spPr bwMode="auto">
          <a:xfrm rot="16200000" flipH="1">
            <a:off x="4572000" y="1752600"/>
            <a:ext cx="1143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olid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6" name="Straight Arrow Connector 53"/>
          <p:cNvCxnSpPr>
            <a:cxnSpLocks noChangeShapeType="1"/>
            <a:stCxn id="109" idx="2"/>
            <a:endCxn id="79" idx="0"/>
          </p:cNvCxnSpPr>
          <p:nvPr/>
        </p:nvCxnSpPr>
        <p:spPr bwMode="auto">
          <a:xfrm rot="5400000">
            <a:off x="3771900" y="1562100"/>
            <a:ext cx="762000" cy="31242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7" name="Straight Arrow Connector 53"/>
          <p:cNvCxnSpPr>
            <a:cxnSpLocks noChangeShapeType="1"/>
            <a:stCxn id="109" idx="2"/>
            <a:endCxn id="91" idx="0"/>
          </p:cNvCxnSpPr>
          <p:nvPr/>
        </p:nvCxnSpPr>
        <p:spPr bwMode="auto">
          <a:xfrm rot="5400000">
            <a:off x="4800600" y="2590800"/>
            <a:ext cx="762000" cy="10668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cxnSp>
        <p:nvCxnSpPr>
          <p:cNvPr id="68" name="Straight Arrow Connector 53"/>
          <p:cNvCxnSpPr>
            <a:cxnSpLocks noChangeShapeType="1"/>
            <a:stCxn id="109" idx="2"/>
            <a:endCxn id="103" idx="0"/>
          </p:cNvCxnSpPr>
          <p:nvPr/>
        </p:nvCxnSpPr>
        <p:spPr bwMode="auto">
          <a:xfrm rot="16200000" flipH="1">
            <a:off x="5829300" y="2628900"/>
            <a:ext cx="762000" cy="990600"/>
          </a:xfrm>
          <a:prstGeom prst="straightConnector1">
            <a:avLst/>
          </a:prstGeom>
          <a:noFill/>
          <a:ln w="25400" cap="flat" cmpd="sng" algn="ctr">
            <a:solidFill>
              <a:sysClr val="windowText" lastClr="000000"/>
            </a:solidFill>
            <a:prstDash val="sysDash"/>
            <a:headEnd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</p:cxnSp>
      <p:sp>
        <p:nvSpPr>
          <p:cNvPr id="69" name="Rectangle 6"/>
          <p:cNvSpPr>
            <a:spLocks noChangeArrowheads="1"/>
          </p:cNvSpPr>
          <p:nvPr/>
        </p:nvSpPr>
        <p:spPr bwMode="auto">
          <a:xfrm>
            <a:off x="17526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0" name="Rectangle 4"/>
          <p:cNvSpPr>
            <a:spLocks noChangeArrowheads="1"/>
          </p:cNvSpPr>
          <p:nvPr/>
        </p:nvSpPr>
        <p:spPr bwMode="auto">
          <a:xfrm>
            <a:off x="17526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71" name="Rectangle 35"/>
          <p:cNvSpPr>
            <a:spLocks noChangeArrowheads="1"/>
          </p:cNvSpPr>
          <p:nvPr/>
        </p:nvSpPr>
        <p:spPr bwMode="auto">
          <a:xfrm>
            <a:off x="17526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72" name="Flowchart: Magnetic Disk 36"/>
          <p:cNvSpPr>
            <a:spLocks noChangeArrowheads="1"/>
          </p:cNvSpPr>
          <p:nvPr/>
        </p:nvSpPr>
        <p:spPr bwMode="auto">
          <a:xfrm>
            <a:off x="20229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73" name="Flowchart: Magnetic Disk 37"/>
          <p:cNvSpPr>
            <a:spLocks noChangeArrowheads="1"/>
          </p:cNvSpPr>
          <p:nvPr/>
        </p:nvSpPr>
        <p:spPr bwMode="auto">
          <a:xfrm>
            <a:off x="2556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74" name="Straight Connector 38"/>
          <p:cNvCxnSpPr>
            <a:cxnSpLocks noChangeShapeType="1"/>
          </p:cNvCxnSpPr>
          <p:nvPr/>
        </p:nvCxnSpPr>
        <p:spPr bwMode="auto">
          <a:xfrm rot="5400000">
            <a:off x="17562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5" name="Straight Connector 39"/>
          <p:cNvCxnSpPr>
            <a:cxnSpLocks noChangeShapeType="1"/>
            <a:endCxn id="72" idx="2"/>
          </p:cNvCxnSpPr>
          <p:nvPr/>
        </p:nvCxnSpPr>
        <p:spPr bwMode="auto">
          <a:xfrm>
            <a:off x="18705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6" name="Straight Connector 40"/>
          <p:cNvCxnSpPr>
            <a:cxnSpLocks noChangeShapeType="1"/>
          </p:cNvCxnSpPr>
          <p:nvPr/>
        </p:nvCxnSpPr>
        <p:spPr bwMode="auto">
          <a:xfrm rot="5400000">
            <a:off x="22896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77" name="Straight Connector 41"/>
          <p:cNvCxnSpPr>
            <a:cxnSpLocks noChangeShapeType="1"/>
          </p:cNvCxnSpPr>
          <p:nvPr/>
        </p:nvCxnSpPr>
        <p:spPr bwMode="auto">
          <a:xfrm>
            <a:off x="24039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78" name="TextBox 42"/>
          <p:cNvSpPr txBox="1">
            <a:spLocks noChangeArrowheads="1"/>
          </p:cNvSpPr>
          <p:nvPr/>
        </p:nvSpPr>
        <p:spPr bwMode="auto">
          <a:xfrm>
            <a:off x="30135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79" name="Rectangle 4"/>
          <p:cNvSpPr>
            <a:spLocks noChangeArrowheads="1"/>
          </p:cNvSpPr>
          <p:nvPr/>
        </p:nvSpPr>
        <p:spPr bwMode="auto">
          <a:xfrm>
            <a:off x="17526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0" name="Rectangle 4"/>
          <p:cNvSpPr>
            <a:spLocks noChangeArrowheads="1"/>
          </p:cNvSpPr>
          <p:nvPr/>
        </p:nvSpPr>
        <p:spPr bwMode="auto">
          <a:xfrm>
            <a:off x="16002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1" name="Rectangle 6"/>
          <p:cNvSpPr>
            <a:spLocks noChangeArrowheads="1"/>
          </p:cNvSpPr>
          <p:nvPr/>
        </p:nvSpPr>
        <p:spPr bwMode="auto">
          <a:xfrm>
            <a:off x="38100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2" name="Rectangle 4"/>
          <p:cNvSpPr>
            <a:spLocks noChangeArrowheads="1"/>
          </p:cNvSpPr>
          <p:nvPr/>
        </p:nvSpPr>
        <p:spPr bwMode="auto">
          <a:xfrm>
            <a:off x="38100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83" name="Rectangle 35"/>
          <p:cNvSpPr>
            <a:spLocks noChangeArrowheads="1"/>
          </p:cNvSpPr>
          <p:nvPr/>
        </p:nvSpPr>
        <p:spPr bwMode="auto">
          <a:xfrm>
            <a:off x="38100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84" name="Flowchart: Magnetic Disk 36"/>
          <p:cNvSpPr>
            <a:spLocks noChangeArrowheads="1"/>
          </p:cNvSpPr>
          <p:nvPr/>
        </p:nvSpPr>
        <p:spPr bwMode="auto">
          <a:xfrm>
            <a:off x="40803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85" name="Flowchart: Magnetic Disk 37"/>
          <p:cNvSpPr>
            <a:spLocks noChangeArrowheads="1"/>
          </p:cNvSpPr>
          <p:nvPr/>
        </p:nvSpPr>
        <p:spPr bwMode="auto">
          <a:xfrm>
            <a:off x="4613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86" name="Straight Connector 38"/>
          <p:cNvCxnSpPr>
            <a:cxnSpLocks noChangeShapeType="1"/>
          </p:cNvCxnSpPr>
          <p:nvPr/>
        </p:nvCxnSpPr>
        <p:spPr bwMode="auto">
          <a:xfrm rot="5400000">
            <a:off x="38136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7" name="Straight Connector 39"/>
          <p:cNvCxnSpPr>
            <a:cxnSpLocks noChangeShapeType="1"/>
            <a:endCxn id="84" idx="2"/>
          </p:cNvCxnSpPr>
          <p:nvPr/>
        </p:nvCxnSpPr>
        <p:spPr bwMode="auto">
          <a:xfrm>
            <a:off x="39279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8" name="Straight Connector 40"/>
          <p:cNvCxnSpPr>
            <a:cxnSpLocks noChangeShapeType="1"/>
          </p:cNvCxnSpPr>
          <p:nvPr/>
        </p:nvCxnSpPr>
        <p:spPr bwMode="auto">
          <a:xfrm rot="5400000">
            <a:off x="43470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89" name="Straight Connector 41"/>
          <p:cNvCxnSpPr>
            <a:cxnSpLocks noChangeShapeType="1"/>
          </p:cNvCxnSpPr>
          <p:nvPr/>
        </p:nvCxnSpPr>
        <p:spPr bwMode="auto">
          <a:xfrm>
            <a:off x="44613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90" name="TextBox 42"/>
          <p:cNvSpPr txBox="1">
            <a:spLocks noChangeArrowheads="1"/>
          </p:cNvSpPr>
          <p:nvPr/>
        </p:nvSpPr>
        <p:spPr bwMode="auto">
          <a:xfrm>
            <a:off x="50709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91" name="Rectangle 4"/>
          <p:cNvSpPr>
            <a:spLocks noChangeArrowheads="1"/>
          </p:cNvSpPr>
          <p:nvPr/>
        </p:nvSpPr>
        <p:spPr bwMode="auto">
          <a:xfrm>
            <a:off x="38100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2" name="Rectangle 4"/>
          <p:cNvSpPr>
            <a:spLocks noChangeArrowheads="1"/>
          </p:cNvSpPr>
          <p:nvPr/>
        </p:nvSpPr>
        <p:spPr bwMode="auto">
          <a:xfrm>
            <a:off x="36576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3" name="Rectangle 6"/>
          <p:cNvSpPr>
            <a:spLocks noChangeArrowheads="1"/>
          </p:cNvSpPr>
          <p:nvPr/>
        </p:nvSpPr>
        <p:spPr bwMode="auto">
          <a:xfrm>
            <a:off x="5867400" y="3886200"/>
            <a:ext cx="1676400" cy="609600"/>
          </a:xfrm>
          <a:prstGeom prst="rect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4" name="Rectangle 4"/>
          <p:cNvSpPr>
            <a:spLocks noChangeArrowheads="1"/>
          </p:cNvSpPr>
          <p:nvPr/>
        </p:nvSpPr>
        <p:spPr bwMode="auto">
          <a:xfrm>
            <a:off x="5867400" y="3886200"/>
            <a:ext cx="1676400" cy="304800"/>
          </a:xfrm>
          <a:prstGeom prst="rect">
            <a:avLst/>
          </a:prstGeom>
          <a:solidFill>
            <a:sysClr val="windowText" lastClr="000000">
              <a:lumMod val="65000"/>
              <a:lumOff val="35000"/>
            </a:sysClr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datanode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95" name="Rectangle 35"/>
          <p:cNvSpPr>
            <a:spLocks noChangeArrowheads="1"/>
          </p:cNvSpPr>
          <p:nvPr/>
        </p:nvSpPr>
        <p:spPr bwMode="auto">
          <a:xfrm>
            <a:off x="5867400" y="4191000"/>
            <a:ext cx="1676400" cy="3048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Linux file system</a:t>
            </a:r>
          </a:p>
        </p:txBody>
      </p:sp>
      <p:sp>
        <p:nvSpPr>
          <p:cNvPr id="96" name="Flowchart: Magnetic Disk 36"/>
          <p:cNvSpPr>
            <a:spLocks noChangeArrowheads="1"/>
          </p:cNvSpPr>
          <p:nvPr/>
        </p:nvSpPr>
        <p:spPr bwMode="auto">
          <a:xfrm>
            <a:off x="61377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97" name="Flowchart: Magnetic Disk 37"/>
          <p:cNvSpPr>
            <a:spLocks noChangeArrowheads="1"/>
          </p:cNvSpPr>
          <p:nvPr/>
        </p:nvSpPr>
        <p:spPr bwMode="auto">
          <a:xfrm>
            <a:off x="6671102" y="4572001"/>
            <a:ext cx="304800" cy="304800"/>
          </a:xfrm>
          <a:prstGeom prst="flowChartMagneticDisk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/>
            <a:tailEnd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98" name="Straight Connector 38"/>
          <p:cNvCxnSpPr>
            <a:cxnSpLocks noChangeShapeType="1"/>
          </p:cNvCxnSpPr>
          <p:nvPr/>
        </p:nvCxnSpPr>
        <p:spPr bwMode="auto">
          <a:xfrm rot="5400000">
            <a:off x="5871003" y="4610101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99" name="Straight Connector 39"/>
          <p:cNvCxnSpPr>
            <a:cxnSpLocks noChangeShapeType="1"/>
            <a:endCxn id="96" idx="2"/>
          </p:cNvCxnSpPr>
          <p:nvPr/>
        </p:nvCxnSpPr>
        <p:spPr bwMode="auto">
          <a:xfrm>
            <a:off x="5985302" y="4724401"/>
            <a:ext cx="152400" cy="1588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0" name="Straight Connector 40"/>
          <p:cNvCxnSpPr>
            <a:cxnSpLocks noChangeShapeType="1"/>
          </p:cNvCxnSpPr>
          <p:nvPr/>
        </p:nvCxnSpPr>
        <p:spPr bwMode="auto">
          <a:xfrm rot="5400000">
            <a:off x="6404403" y="4608513"/>
            <a:ext cx="2286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cxnSp>
        <p:nvCxnSpPr>
          <p:cNvPr id="101" name="Straight Connector 41"/>
          <p:cNvCxnSpPr>
            <a:cxnSpLocks noChangeShapeType="1"/>
          </p:cNvCxnSpPr>
          <p:nvPr/>
        </p:nvCxnSpPr>
        <p:spPr bwMode="auto">
          <a:xfrm>
            <a:off x="6518702" y="4722814"/>
            <a:ext cx="152400" cy="3175"/>
          </a:xfrm>
          <a:prstGeom prst="line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</p:cxnSp>
      <p:sp>
        <p:nvSpPr>
          <p:cNvPr id="102" name="TextBox 42"/>
          <p:cNvSpPr txBox="1">
            <a:spLocks noChangeArrowheads="1"/>
          </p:cNvSpPr>
          <p:nvPr/>
        </p:nvSpPr>
        <p:spPr bwMode="auto">
          <a:xfrm>
            <a:off x="7128302" y="4538664"/>
            <a:ext cx="41549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>
                <a:latin typeface="Arial" pitchFamily="34" charset="0"/>
                <a:cs typeface="Arial" pitchFamily="34" charset="0"/>
              </a:rPr>
              <a:t>…</a:t>
            </a:r>
          </a:p>
        </p:txBody>
      </p:sp>
      <p:sp>
        <p:nvSpPr>
          <p:cNvPr id="103" name="Rectangle 4"/>
          <p:cNvSpPr>
            <a:spLocks noChangeArrowheads="1"/>
          </p:cNvSpPr>
          <p:nvPr/>
        </p:nvSpPr>
        <p:spPr bwMode="auto">
          <a:xfrm>
            <a:off x="5867400" y="35052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tasktracker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4" name="Rectangle 4"/>
          <p:cNvSpPr>
            <a:spLocks noChangeArrowheads="1"/>
          </p:cNvSpPr>
          <p:nvPr/>
        </p:nvSpPr>
        <p:spPr bwMode="auto">
          <a:xfrm>
            <a:off x="5715000" y="49530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slave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5" name="Rectangle 4"/>
          <p:cNvSpPr>
            <a:spLocks noChangeArrowheads="1"/>
          </p:cNvSpPr>
          <p:nvPr/>
        </p:nvSpPr>
        <p:spPr bwMode="auto">
          <a:xfrm>
            <a:off x="25908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6" name="Rectangle 35"/>
          <p:cNvSpPr>
            <a:spLocks noChangeArrowheads="1"/>
          </p:cNvSpPr>
          <p:nvPr/>
        </p:nvSpPr>
        <p:spPr bwMode="auto">
          <a:xfrm>
            <a:off x="2590800" y="2286000"/>
            <a:ext cx="1981200" cy="609600"/>
          </a:xfrm>
          <a:prstGeom prst="rect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7" name="Rectangle 4"/>
          <p:cNvSpPr>
            <a:spLocks noChangeArrowheads="1"/>
          </p:cNvSpPr>
          <p:nvPr/>
        </p:nvSpPr>
        <p:spPr bwMode="auto">
          <a:xfrm>
            <a:off x="27432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namenode</a:t>
            </a: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 daemon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8" name="Rectangle 4"/>
          <p:cNvSpPr>
            <a:spLocks noChangeArrowheads="1"/>
          </p:cNvSpPr>
          <p:nvPr/>
        </p:nvSpPr>
        <p:spPr bwMode="auto">
          <a:xfrm>
            <a:off x="4724400" y="1981200"/>
            <a:ext cx="1981200" cy="304800"/>
          </a:xfrm>
          <a:prstGeom prst="rect">
            <a:avLst/>
          </a:prstGeom>
          <a:solidFill>
            <a:sysClr val="windowText" lastClr="000000"/>
          </a:solidFill>
          <a:ln w="9525" algn="ctr">
            <a:solidFill>
              <a:sysClr val="windowText" lastClr="000000"/>
            </a:solidFill>
            <a:round/>
            <a:headEnd/>
            <a:tailEnd/>
          </a:ln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smtClean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 submission node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09" name="Rectangle 4"/>
          <p:cNvSpPr>
            <a:spLocks noChangeArrowheads="1"/>
          </p:cNvSpPr>
          <p:nvPr/>
        </p:nvSpPr>
        <p:spPr bwMode="auto">
          <a:xfrm>
            <a:off x="4876800" y="2438400"/>
            <a:ext cx="1676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1" i="0" u="none" strike="noStrike" kern="0" cap="none" spc="0" normalizeH="0" baseline="0" noProof="0" dirty="0" err="1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cs typeface="Arial" pitchFamily="34" charset="0"/>
              </a:rPr>
              <a:t>jobtracker</a:t>
            </a:r>
            <a:endParaRPr kumimoji="0" lang="en-US" sz="1200" b="1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cs typeface="Arial" pitchFamily="34" charset="0"/>
            </a:endParaRPr>
          </a:p>
        </p:txBody>
      </p:sp>
      <p:sp>
        <p:nvSpPr>
          <p:cNvPr id="1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Compare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515312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 Apt Quote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477631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All problems in computer science can be solved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by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another level of indirection...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Except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for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the</a:t>
            </a: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problem of too many layers of indirection.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                            - David Wheeler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640564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YARN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350222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YARN = Yet-Another-Resource-Negotiator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88322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Provides API to develop any generic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distributed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application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Handles scheduling and resource request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MapReduce (MR2) is one such application in YARN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Hadoop’s (original) limitations: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Can only run MapReduce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if we want to run other distributed frameworks?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58100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yarn_architecture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5000" y="1371600"/>
            <a:ext cx="7899400" cy="48895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YARN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7382166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Programs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1371600" y="2438400"/>
            <a:ext cx="2315962" cy="116963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Your application</a:t>
            </a:r>
          </a:p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(driver program)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Rectangle 6"/>
          <p:cNvSpPr/>
          <p:nvPr/>
        </p:nvSpPr>
        <p:spPr>
          <a:xfrm>
            <a:off x="1622251" y="3183071"/>
            <a:ext cx="1803175" cy="37356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SparkContext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2629767" y="388982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Local threads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192292" y="388633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Cluster manager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565475" y="4783625"/>
            <a:ext cx="1101866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612214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1855022" y="4783625"/>
            <a:ext cx="1113573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>
          <a:xfrm>
            <a:off x="1919175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457200" y="5887363"/>
            <a:ext cx="3657600" cy="40989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HDFS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Arrow Connector 14"/>
          <p:cNvCxnSpPr>
            <a:stCxn id="7" idx="2"/>
            <a:endCxn id="9" idx="0"/>
          </p:cNvCxnSpPr>
          <p:nvPr/>
        </p:nvCxnSpPr>
        <p:spPr>
          <a:xfrm flipH="1">
            <a:off x="1763792" y="3556635"/>
            <a:ext cx="760046" cy="329701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7" idx="2"/>
            <a:endCxn id="8" idx="0"/>
          </p:cNvCxnSpPr>
          <p:nvPr/>
        </p:nvCxnSpPr>
        <p:spPr>
          <a:xfrm>
            <a:off x="2523839" y="3556635"/>
            <a:ext cx="677429" cy="333190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9" idx="2"/>
            <a:endCxn id="10" idx="0"/>
          </p:cNvCxnSpPr>
          <p:nvPr/>
        </p:nvCxnSpPr>
        <p:spPr>
          <a:xfrm flipH="1">
            <a:off x="1116408" y="4499085"/>
            <a:ext cx="647384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9" idx="2"/>
            <a:endCxn id="12" idx="0"/>
          </p:cNvCxnSpPr>
          <p:nvPr/>
        </p:nvCxnSpPr>
        <p:spPr>
          <a:xfrm>
            <a:off x="1763792" y="4499085"/>
            <a:ext cx="648016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18"/>
          <p:cNvCxnSpPr>
            <a:stCxn id="11" idx="2"/>
          </p:cNvCxnSpPr>
          <p:nvPr/>
        </p:nvCxnSpPr>
        <p:spPr>
          <a:xfrm>
            <a:off x="1117232" y="5550090"/>
            <a:ext cx="0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13" idx="2"/>
          </p:cNvCxnSpPr>
          <p:nvPr/>
        </p:nvCxnSpPr>
        <p:spPr>
          <a:xfrm>
            <a:off x="2424193" y="5550090"/>
            <a:ext cx="2842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3391767" y="4502575"/>
            <a:ext cx="0" cy="1384789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4343400" y="3124200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Spark context: tells the framework where to find the cluster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4343400" y="4274403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Use the Spark context to create RDDs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4572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spark-shell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5146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spark-submit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Scala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, Java, Python, R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623953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The_Scream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10000"/>
            <a:ext cx="9144000" cy="11531599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(The Scream)</a:t>
            </a:r>
            <a:endParaRPr lang="en-US" sz="1000" b="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892674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Driver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362200"/>
            <a:ext cx="51816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tokenize(line))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 smtClean="0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saveAsTextFile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</p:txBody>
      </p:sp>
      <p:sp>
        <p:nvSpPr>
          <p:cNvPr id="48" name="TextBox 47"/>
          <p:cNvSpPr txBox="1"/>
          <p:nvPr/>
        </p:nvSpPr>
        <p:spPr>
          <a:xfrm>
            <a:off x="5410200" y="5257800"/>
            <a:ext cx="25146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What’s happening to the functions?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/>
          <p:nvPr/>
        </p:nvSpPr>
        <p:spPr>
          <a:xfrm>
            <a:off x="1371600" y="2438400"/>
            <a:ext cx="2315962" cy="116963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Your application</a:t>
            </a:r>
          </a:p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(driver program)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Rectangle 24"/>
          <p:cNvSpPr/>
          <p:nvPr/>
        </p:nvSpPr>
        <p:spPr>
          <a:xfrm>
            <a:off x="1622251" y="3183071"/>
            <a:ext cx="1803175" cy="37356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SparkContext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2629767" y="388982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Local threads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192292" y="388633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Cluster manager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565475" y="4783625"/>
            <a:ext cx="1101866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9" name="Rectangle 28"/>
          <p:cNvSpPr/>
          <p:nvPr/>
        </p:nvSpPr>
        <p:spPr>
          <a:xfrm>
            <a:off x="612214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1855022" y="4783625"/>
            <a:ext cx="1113573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1919175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457200" y="5887363"/>
            <a:ext cx="3657600" cy="40989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HDFS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52" name="Straight Arrow Connector 51"/>
          <p:cNvCxnSpPr>
            <a:stCxn id="29" idx="2"/>
            <a:endCxn id="50" idx="0"/>
          </p:cNvCxnSpPr>
          <p:nvPr/>
        </p:nvCxnSpPr>
        <p:spPr>
          <a:xfrm flipH="1">
            <a:off x="1763792" y="3556635"/>
            <a:ext cx="760046" cy="329701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29" idx="2"/>
            <a:endCxn id="49" idx="0"/>
          </p:cNvCxnSpPr>
          <p:nvPr/>
        </p:nvCxnSpPr>
        <p:spPr>
          <a:xfrm>
            <a:off x="2523839" y="3556635"/>
            <a:ext cx="677429" cy="333190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4" name="Straight Arrow Connector 53"/>
          <p:cNvCxnSpPr>
            <a:stCxn id="50" idx="2"/>
            <a:endCxn id="51" idx="0"/>
          </p:cNvCxnSpPr>
          <p:nvPr/>
        </p:nvCxnSpPr>
        <p:spPr>
          <a:xfrm flipH="1">
            <a:off x="1116408" y="4499085"/>
            <a:ext cx="647384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50" idx="2"/>
            <a:endCxn id="53" idx="0"/>
          </p:cNvCxnSpPr>
          <p:nvPr/>
        </p:nvCxnSpPr>
        <p:spPr>
          <a:xfrm>
            <a:off x="1763792" y="4499085"/>
            <a:ext cx="648016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>
            <a:stCxn id="52" idx="2"/>
          </p:cNvCxnSpPr>
          <p:nvPr/>
        </p:nvCxnSpPr>
        <p:spPr>
          <a:xfrm>
            <a:off x="1117232" y="5550090"/>
            <a:ext cx="0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>
            <a:stCxn id="54" idx="2"/>
          </p:cNvCxnSpPr>
          <p:nvPr/>
        </p:nvCxnSpPr>
        <p:spPr>
          <a:xfrm>
            <a:off x="2424193" y="5550090"/>
            <a:ext cx="2842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3391767" y="4502575"/>
            <a:ext cx="0" cy="1384789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9" name="TextBox 58"/>
          <p:cNvSpPr txBox="1"/>
          <p:nvPr/>
        </p:nvSpPr>
        <p:spPr>
          <a:xfrm>
            <a:off x="4572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spark-shell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25146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spark-submit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4852984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21"/>
          <p:cNvSpPr txBox="1"/>
          <p:nvPr/>
        </p:nvSpPr>
        <p:spPr>
          <a:xfrm>
            <a:off x="4267200" y="4876800"/>
            <a:ext cx="4495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Note: you can run code “locally”, integrate cluster-computed values!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4114800" y="2362200"/>
            <a:ext cx="5181600" cy="230832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endParaRPr lang="en-US" sz="1800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tokenize(line))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saveAsTextFile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4267200" y="5719465"/>
            <a:ext cx="4495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Beware of the collect action!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Driver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>
          <a:xfrm>
            <a:off x="1371600" y="2438400"/>
            <a:ext cx="2315962" cy="116963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Your application</a:t>
            </a:r>
          </a:p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(driver program)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Rectangle 26"/>
          <p:cNvSpPr/>
          <p:nvPr/>
        </p:nvSpPr>
        <p:spPr>
          <a:xfrm>
            <a:off x="1622251" y="3183071"/>
            <a:ext cx="1803175" cy="37356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SparkContext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2629767" y="388982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Local threads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8" name="Rectangle 47"/>
          <p:cNvSpPr/>
          <p:nvPr/>
        </p:nvSpPr>
        <p:spPr>
          <a:xfrm>
            <a:off x="1192292" y="3886335"/>
            <a:ext cx="1143000" cy="612750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Cluster manager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9" name="Rectangle 48"/>
          <p:cNvSpPr/>
          <p:nvPr/>
        </p:nvSpPr>
        <p:spPr>
          <a:xfrm>
            <a:off x="565475" y="4783625"/>
            <a:ext cx="1101866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0" name="Rectangle 49"/>
          <p:cNvSpPr/>
          <p:nvPr/>
        </p:nvSpPr>
        <p:spPr>
          <a:xfrm>
            <a:off x="612214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1" name="Rectangle 50"/>
          <p:cNvSpPr/>
          <p:nvPr/>
        </p:nvSpPr>
        <p:spPr>
          <a:xfrm>
            <a:off x="1855022" y="4783625"/>
            <a:ext cx="1113573" cy="857955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lIns="0" rIns="0" rtlCol="0" anchor="t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Worker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1919175" y="5169288"/>
            <a:ext cx="1010036" cy="380802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Spark executor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3" name="Rectangle 52"/>
          <p:cNvSpPr/>
          <p:nvPr/>
        </p:nvSpPr>
        <p:spPr>
          <a:xfrm>
            <a:off x="457200" y="5887363"/>
            <a:ext cx="3657600" cy="409893"/>
          </a:xfrm>
          <a:prstGeom prst="rect">
            <a:avLst/>
          </a:prstGeom>
          <a:ln>
            <a:headEnd type="none" w="med" len="med"/>
            <a:tailEnd type="none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0" dirty="0" smtClean="0">
                <a:solidFill>
                  <a:schemeClr val="bg1"/>
                </a:solidFill>
                <a:latin typeface="Gill Sans"/>
                <a:cs typeface="Gill Sans"/>
              </a:rPr>
              <a:t>HDFS</a:t>
            </a:r>
            <a:endParaRPr lang="en-US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54" name="Straight Arrow Connector 53"/>
          <p:cNvCxnSpPr/>
          <p:nvPr/>
        </p:nvCxnSpPr>
        <p:spPr>
          <a:xfrm flipH="1">
            <a:off x="1763792" y="3556635"/>
            <a:ext cx="760046" cy="329701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/>
          <p:nvPr/>
        </p:nvCxnSpPr>
        <p:spPr>
          <a:xfrm>
            <a:off x="2523839" y="3556635"/>
            <a:ext cx="677429" cy="333190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6" name="Straight Arrow Connector 55"/>
          <p:cNvCxnSpPr/>
          <p:nvPr/>
        </p:nvCxnSpPr>
        <p:spPr>
          <a:xfrm flipH="1">
            <a:off x="1116408" y="4499085"/>
            <a:ext cx="647384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Arrow Connector 56"/>
          <p:cNvCxnSpPr/>
          <p:nvPr/>
        </p:nvCxnSpPr>
        <p:spPr>
          <a:xfrm>
            <a:off x="1763792" y="4499085"/>
            <a:ext cx="648016" cy="284540"/>
          </a:xfrm>
          <a:prstGeom prst="straightConnector1">
            <a:avLst/>
          </a:prstGeom>
          <a:ln>
            <a:headEnd type="triangl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/>
          <p:nvPr/>
        </p:nvCxnSpPr>
        <p:spPr>
          <a:xfrm>
            <a:off x="1117232" y="5550090"/>
            <a:ext cx="0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/>
          <p:nvPr/>
        </p:nvCxnSpPr>
        <p:spPr>
          <a:xfrm>
            <a:off x="2424193" y="5550090"/>
            <a:ext cx="2842" cy="314375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/>
          <p:nvPr/>
        </p:nvCxnSpPr>
        <p:spPr>
          <a:xfrm>
            <a:off x="3391767" y="4502575"/>
            <a:ext cx="0" cy="1384789"/>
          </a:xfrm>
          <a:prstGeom prst="straightConnector1">
            <a:avLst/>
          </a:prstGeom>
          <a:ln>
            <a:headEnd type="none" w="med" len="lg"/>
            <a:tailEnd type="triangle" w="med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TextBox 60"/>
          <p:cNvSpPr txBox="1"/>
          <p:nvPr/>
        </p:nvSpPr>
        <p:spPr>
          <a:xfrm>
            <a:off x="4572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spark-shell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514600" y="1981200"/>
            <a:ext cx="1830762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spark-submit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39663444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Transformations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grpSp>
        <p:nvGrpSpPr>
          <p:cNvPr id="82" name="Group 81"/>
          <p:cNvGrpSpPr/>
          <p:nvPr/>
        </p:nvGrpSpPr>
        <p:grpSpPr>
          <a:xfrm>
            <a:off x="1371600" y="1981200"/>
            <a:ext cx="1371600" cy="3352800"/>
            <a:chOff x="152400" y="1905000"/>
            <a:chExt cx="1371600" cy="3352800"/>
          </a:xfrm>
        </p:grpSpPr>
        <p:sp>
          <p:nvSpPr>
            <p:cNvPr id="83" name="Text Box 4"/>
            <p:cNvSpPr txBox="1">
              <a:spLocks noChangeArrowheads="1"/>
            </p:cNvSpPr>
            <p:nvPr/>
          </p:nvSpPr>
          <p:spPr bwMode="auto">
            <a:xfrm>
              <a:off x="304800" y="1905000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84" name="Text Box 4"/>
            <p:cNvSpPr txBox="1">
              <a:spLocks noChangeArrowheads="1"/>
            </p:cNvSpPr>
            <p:nvPr/>
          </p:nvSpPr>
          <p:spPr bwMode="auto">
            <a:xfrm>
              <a:off x="304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85" name="Rectangle 84"/>
            <p:cNvSpPr>
              <a:spLocks noChangeArrowheads="1"/>
            </p:cNvSpPr>
            <p:nvPr/>
          </p:nvSpPr>
          <p:spPr bwMode="auto">
            <a:xfrm>
              <a:off x="152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filter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) 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Boolean</a:t>
              </a:r>
            </a:p>
          </p:txBody>
        </p:sp>
        <p:cxnSp>
          <p:nvCxnSpPr>
            <p:cNvPr id="86" name="Straight Arrow Connector 85"/>
            <p:cNvCxnSpPr>
              <a:stCxn id="84" idx="2"/>
              <a:endCxn id="92" idx="0"/>
            </p:cNvCxnSpPr>
            <p:nvPr/>
          </p:nvCxnSpPr>
          <p:spPr bwMode="auto">
            <a:xfrm>
              <a:off x="838200" y="2258943"/>
              <a:ext cx="0" cy="8652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7" name="Straight Arrow Connector 86"/>
            <p:cNvCxnSpPr>
              <a:stCxn id="92" idx="2"/>
              <a:endCxn id="85" idx="0"/>
            </p:cNvCxnSpPr>
            <p:nvPr/>
          </p:nvCxnSpPr>
          <p:spPr bwMode="auto">
            <a:xfrm>
              <a:off x="838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8" name="Group 87"/>
          <p:cNvGrpSpPr/>
          <p:nvPr/>
        </p:nvGrpSpPr>
        <p:grpSpPr>
          <a:xfrm>
            <a:off x="381000" y="1447800"/>
            <a:ext cx="1371600" cy="3325743"/>
            <a:chOff x="1676400" y="1932057"/>
            <a:chExt cx="1371600" cy="3325743"/>
          </a:xfrm>
        </p:grpSpPr>
        <p:sp>
          <p:nvSpPr>
            <p:cNvPr id="89" name="Rectangle 88"/>
            <p:cNvSpPr>
              <a:spLocks noChangeArrowheads="1"/>
            </p:cNvSpPr>
            <p:nvPr/>
          </p:nvSpPr>
          <p:spPr bwMode="auto">
            <a:xfrm>
              <a:off x="1676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90" name="Text Box 4"/>
            <p:cNvSpPr txBox="1">
              <a:spLocks noChangeArrowheads="1"/>
            </p:cNvSpPr>
            <p:nvPr/>
          </p:nvSpPr>
          <p:spPr bwMode="auto">
            <a:xfrm>
              <a:off x="18288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1" name="Straight Arrow Connector 90"/>
            <p:cNvCxnSpPr>
              <a:stCxn id="104" idx="2"/>
              <a:endCxn id="93" idx="0"/>
            </p:cNvCxnSpPr>
            <p:nvPr/>
          </p:nvCxnSpPr>
          <p:spPr bwMode="auto">
            <a:xfrm>
              <a:off x="2362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2" name="Text Box 4"/>
            <p:cNvSpPr txBox="1">
              <a:spLocks noChangeArrowheads="1"/>
            </p:cNvSpPr>
            <p:nvPr/>
          </p:nvSpPr>
          <p:spPr bwMode="auto">
            <a:xfrm>
              <a:off x="1828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3" name="Straight Arrow Connector 92"/>
            <p:cNvCxnSpPr>
              <a:stCxn id="93" idx="2"/>
              <a:endCxn id="110" idx="0"/>
            </p:cNvCxnSpPr>
            <p:nvPr/>
          </p:nvCxnSpPr>
          <p:spPr bwMode="auto">
            <a:xfrm>
              <a:off x="2362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94" name="Group 93"/>
          <p:cNvGrpSpPr/>
          <p:nvPr/>
        </p:nvGrpSpPr>
        <p:grpSpPr>
          <a:xfrm>
            <a:off x="2057400" y="1371600"/>
            <a:ext cx="2514600" cy="3325743"/>
            <a:chOff x="3962400" y="1932057"/>
            <a:chExt cx="2514600" cy="3325743"/>
          </a:xfrm>
        </p:grpSpPr>
        <p:sp>
          <p:nvSpPr>
            <p:cNvPr id="95" name="Rectangle 94"/>
            <p:cNvSpPr>
              <a:spLocks noChangeArrowheads="1"/>
            </p:cNvSpPr>
            <p:nvPr/>
          </p:nvSpPr>
          <p:spPr bwMode="auto">
            <a:xfrm>
              <a:off x="3962400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⇒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TraversableOnce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[U]</a:t>
              </a:r>
            </a:p>
          </p:txBody>
        </p:sp>
        <p:sp>
          <p:nvSpPr>
            <p:cNvPr id="96" name="Text Box 4"/>
            <p:cNvSpPr txBox="1">
              <a:spLocks noChangeArrowheads="1"/>
            </p:cNvSpPr>
            <p:nvPr/>
          </p:nvSpPr>
          <p:spPr bwMode="auto">
            <a:xfrm>
              <a:off x="46863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7" name="Straight Arrow Connector 96"/>
            <p:cNvCxnSpPr>
              <a:stCxn id="106" idx="2"/>
              <a:endCxn id="94" idx="0"/>
            </p:cNvCxnSpPr>
            <p:nvPr/>
          </p:nvCxnSpPr>
          <p:spPr bwMode="auto">
            <a:xfrm>
              <a:off x="52197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98" name="Text Box 4"/>
            <p:cNvSpPr txBox="1">
              <a:spLocks noChangeArrowheads="1"/>
            </p:cNvSpPr>
            <p:nvPr/>
          </p:nvSpPr>
          <p:spPr bwMode="auto">
            <a:xfrm>
              <a:off x="46863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9" name="Straight Arrow Connector 98"/>
            <p:cNvCxnSpPr>
              <a:stCxn id="94" idx="2"/>
              <a:endCxn id="112" idx="0"/>
            </p:cNvCxnSpPr>
            <p:nvPr/>
          </p:nvCxnSpPr>
          <p:spPr bwMode="auto">
            <a:xfrm>
              <a:off x="52197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0" name="Group 99"/>
          <p:cNvGrpSpPr/>
          <p:nvPr/>
        </p:nvGrpSpPr>
        <p:grpSpPr>
          <a:xfrm>
            <a:off x="2590800" y="2133600"/>
            <a:ext cx="2514600" cy="3325743"/>
            <a:chOff x="6596038" y="1932057"/>
            <a:chExt cx="2514600" cy="3325743"/>
          </a:xfrm>
        </p:grpSpPr>
        <p:sp>
          <p:nvSpPr>
            <p:cNvPr id="101" name="Rectangle 100"/>
            <p:cNvSpPr>
              <a:spLocks noChangeArrowheads="1"/>
            </p:cNvSpPr>
            <p:nvPr/>
          </p:nvSpPr>
          <p:spPr bwMode="auto">
            <a:xfrm>
              <a:off x="6596038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mapPartitions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(Iterator[T])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Iterator[U]</a:t>
              </a:r>
            </a:p>
          </p:txBody>
        </p:sp>
        <p:sp>
          <p:nvSpPr>
            <p:cNvPr id="102" name="Text Box 4"/>
            <p:cNvSpPr txBox="1">
              <a:spLocks noChangeArrowheads="1"/>
            </p:cNvSpPr>
            <p:nvPr/>
          </p:nvSpPr>
          <p:spPr bwMode="auto">
            <a:xfrm>
              <a:off x="7319938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03" name="Straight Arrow Connector 102"/>
            <p:cNvCxnSpPr>
              <a:stCxn id="108" idx="2"/>
              <a:endCxn id="95" idx="0"/>
            </p:cNvCxnSpPr>
            <p:nvPr/>
          </p:nvCxnSpPr>
          <p:spPr bwMode="auto">
            <a:xfrm>
              <a:off x="7853338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104" name="Text Box 4"/>
            <p:cNvSpPr txBox="1">
              <a:spLocks noChangeArrowheads="1"/>
            </p:cNvSpPr>
            <p:nvPr/>
          </p:nvSpPr>
          <p:spPr bwMode="auto">
            <a:xfrm>
              <a:off x="7319938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05" name="Straight Arrow Connector 104"/>
            <p:cNvCxnSpPr>
              <a:stCxn id="95" idx="2"/>
              <a:endCxn id="114" idx="0"/>
            </p:cNvCxnSpPr>
            <p:nvPr/>
          </p:nvCxnSpPr>
          <p:spPr bwMode="auto">
            <a:xfrm>
              <a:off x="7853338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06" name="Group 105"/>
          <p:cNvGrpSpPr/>
          <p:nvPr/>
        </p:nvGrpSpPr>
        <p:grpSpPr>
          <a:xfrm>
            <a:off x="3886200" y="1295400"/>
            <a:ext cx="3124200" cy="3325743"/>
            <a:chOff x="76200" y="1932057"/>
            <a:chExt cx="3124200" cy="3325743"/>
          </a:xfrm>
        </p:grpSpPr>
        <p:sp>
          <p:nvSpPr>
            <p:cNvPr id="107" name="Text Box 4"/>
            <p:cNvSpPr txBox="1">
              <a:spLocks noChangeArrowheads="1"/>
            </p:cNvSpPr>
            <p:nvPr/>
          </p:nvSpPr>
          <p:spPr bwMode="auto">
            <a:xfrm>
              <a:off x="609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08" name="Text Box 4"/>
            <p:cNvSpPr txBox="1">
              <a:spLocks noChangeArrowheads="1"/>
            </p:cNvSpPr>
            <p:nvPr/>
          </p:nvSpPr>
          <p:spPr bwMode="auto">
            <a:xfrm>
              <a:off x="76200" y="4903857"/>
              <a:ext cx="31242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V])]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09" name="Rectangle 108"/>
            <p:cNvSpPr>
              <a:spLocks noChangeArrowheads="1"/>
            </p:cNvSpPr>
            <p:nvPr/>
          </p:nvSpPr>
          <p:spPr bwMode="auto">
            <a:xfrm>
              <a:off x="6096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groupByKey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10" name="Straight Arrow Connector 109"/>
            <p:cNvCxnSpPr>
              <a:stCxn id="117" idx="2"/>
              <a:endCxn id="119" idx="0"/>
            </p:cNvCxnSpPr>
            <p:nvPr/>
          </p:nvCxnSpPr>
          <p:spPr bwMode="auto">
            <a:xfrm>
              <a:off x="1638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1" name="Straight Arrow Connector 110"/>
            <p:cNvCxnSpPr>
              <a:stCxn id="119" idx="2"/>
              <a:endCxn id="118" idx="0"/>
            </p:cNvCxnSpPr>
            <p:nvPr/>
          </p:nvCxnSpPr>
          <p:spPr bwMode="auto">
            <a:xfrm>
              <a:off x="1638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2" name="Group 111"/>
          <p:cNvGrpSpPr/>
          <p:nvPr/>
        </p:nvGrpSpPr>
        <p:grpSpPr>
          <a:xfrm>
            <a:off x="5638800" y="2209800"/>
            <a:ext cx="2057400" cy="3325743"/>
            <a:chOff x="3238500" y="1932057"/>
            <a:chExt cx="2057400" cy="3325743"/>
          </a:xfrm>
        </p:grpSpPr>
        <p:sp>
          <p:nvSpPr>
            <p:cNvPr id="113" name="Rectangle 112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114" name="Text Box 4"/>
            <p:cNvSpPr txBox="1">
              <a:spLocks noChangeArrowheads="1"/>
            </p:cNvSpPr>
            <p:nvPr/>
          </p:nvSpPr>
          <p:spPr bwMode="auto">
            <a:xfrm>
              <a:off x="32385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15" name="Text Box 4"/>
            <p:cNvSpPr txBox="1">
              <a:spLocks noChangeArrowheads="1"/>
            </p:cNvSpPr>
            <p:nvPr/>
          </p:nvSpPr>
          <p:spPr bwMode="auto">
            <a:xfrm>
              <a:off x="33909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16" name="Straight Arrow Connector 115"/>
            <p:cNvCxnSpPr>
              <a:stCxn id="124" idx="2"/>
              <a:endCxn id="123" idx="0"/>
            </p:cNvCxnSpPr>
            <p:nvPr/>
          </p:nvCxnSpPr>
          <p:spPr bwMode="auto">
            <a:xfrm>
              <a:off x="4267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7" name="Straight Arrow Connector 116"/>
            <p:cNvCxnSpPr>
              <a:stCxn id="123" idx="2"/>
              <a:endCxn id="125" idx="0"/>
            </p:cNvCxnSpPr>
            <p:nvPr/>
          </p:nvCxnSpPr>
          <p:spPr bwMode="auto">
            <a:xfrm>
              <a:off x="4267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18" name="Group 117"/>
          <p:cNvGrpSpPr/>
          <p:nvPr/>
        </p:nvGrpSpPr>
        <p:grpSpPr>
          <a:xfrm>
            <a:off x="6096000" y="1425714"/>
            <a:ext cx="2971800" cy="3325743"/>
            <a:chOff x="5867400" y="1932057"/>
            <a:chExt cx="2971800" cy="3325743"/>
          </a:xfrm>
        </p:grpSpPr>
        <p:sp>
          <p:nvSpPr>
            <p:cNvPr id="119" name="Text Box 4"/>
            <p:cNvSpPr txBox="1">
              <a:spLocks noChangeArrowheads="1"/>
            </p:cNvSpPr>
            <p:nvPr/>
          </p:nvSpPr>
          <p:spPr bwMode="auto">
            <a:xfrm>
              <a:off x="6324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0" name="Rectangle 119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1" name="Text Box 4"/>
            <p:cNvSpPr txBox="1">
              <a:spLocks noChangeArrowheads="1"/>
            </p:cNvSpPr>
            <p:nvPr/>
          </p:nvSpPr>
          <p:spPr bwMode="auto">
            <a:xfrm>
              <a:off x="64770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22" name="Straight Arrow Connector 121"/>
            <p:cNvCxnSpPr>
              <a:stCxn id="129" idx="2"/>
              <a:endCxn id="130" idx="0"/>
            </p:cNvCxnSpPr>
            <p:nvPr/>
          </p:nvCxnSpPr>
          <p:spPr bwMode="auto">
            <a:xfrm>
              <a:off x="7353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3" name="Straight Arrow Connector 122"/>
            <p:cNvCxnSpPr>
              <a:stCxn id="130" idx="2"/>
              <a:endCxn id="131" idx="0"/>
            </p:cNvCxnSpPr>
            <p:nvPr/>
          </p:nvCxnSpPr>
          <p:spPr bwMode="auto">
            <a:xfrm>
              <a:off x="7353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24" name="Group 123"/>
          <p:cNvGrpSpPr/>
          <p:nvPr/>
        </p:nvGrpSpPr>
        <p:grpSpPr>
          <a:xfrm>
            <a:off x="609600" y="3608457"/>
            <a:ext cx="3733800" cy="3325743"/>
            <a:chOff x="381000" y="1932057"/>
            <a:chExt cx="3733800" cy="3325743"/>
          </a:xfrm>
        </p:grpSpPr>
        <p:sp>
          <p:nvSpPr>
            <p:cNvPr id="125" name="Text Box 4"/>
            <p:cNvSpPr txBox="1">
              <a:spLocks noChangeArrowheads="1"/>
            </p:cNvSpPr>
            <p:nvPr/>
          </p:nvSpPr>
          <p:spPr bwMode="auto">
            <a:xfrm>
              <a:off x="14097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126" name="Text Box 4"/>
            <p:cNvSpPr txBox="1">
              <a:spLocks noChangeArrowheads="1"/>
            </p:cNvSpPr>
            <p:nvPr/>
          </p:nvSpPr>
          <p:spPr bwMode="auto">
            <a:xfrm>
              <a:off x="3810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127" name="Rectangle 126"/>
            <p:cNvSpPr>
              <a:spLocks noChangeArrowheads="1"/>
            </p:cNvSpPr>
            <p:nvPr/>
          </p:nvSpPr>
          <p:spPr bwMode="auto">
            <a:xfrm>
              <a:off x="1676400" y="3124200"/>
              <a:ext cx="11430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sort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28" name="Straight Arrow Connector 127"/>
            <p:cNvCxnSpPr>
              <a:stCxn id="137" idx="2"/>
              <a:endCxn id="136" idx="0"/>
            </p:cNvCxnSpPr>
            <p:nvPr/>
          </p:nvCxnSpPr>
          <p:spPr bwMode="auto">
            <a:xfrm>
              <a:off x="22479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9" name="Straight Arrow Connector 128"/>
            <p:cNvCxnSpPr>
              <a:stCxn id="135" idx="2"/>
              <a:endCxn id="137" idx="0"/>
            </p:cNvCxnSpPr>
            <p:nvPr/>
          </p:nvCxnSpPr>
          <p:spPr bwMode="auto">
            <a:xfrm>
              <a:off x="22479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0" name="Group 129"/>
          <p:cNvGrpSpPr/>
          <p:nvPr/>
        </p:nvGrpSpPr>
        <p:grpSpPr>
          <a:xfrm>
            <a:off x="3352800" y="3684657"/>
            <a:ext cx="3886200" cy="3325743"/>
            <a:chOff x="457200" y="1932057"/>
            <a:chExt cx="3886200" cy="3325743"/>
          </a:xfrm>
        </p:grpSpPr>
        <p:sp>
          <p:nvSpPr>
            <p:cNvPr id="131" name="Rectangle 130"/>
            <p:cNvSpPr>
              <a:spLocks noChangeArrowheads="1"/>
            </p:cNvSpPr>
            <p:nvPr/>
          </p:nvSpPr>
          <p:spPr bwMode="auto">
            <a:xfrm>
              <a:off x="12954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join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132" name="Text Box 4"/>
            <p:cNvSpPr txBox="1">
              <a:spLocks noChangeArrowheads="1"/>
            </p:cNvSpPr>
            <p:nvPr/>
          </p:nvSpPr>
          <p:spPr bwMode="auto">
            <a:xfrm>
              <a:off x="5334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33" name="Text Box 4"/>
            <p:cNvSpPr txBox="1">
              <a:spLocks noChangeArrowheads="1"/>
            </p:cNvSpPr>
            <p:nvPr/>
          </p:nvSpPr>
          <p:spPr bwMode="auto">
            <a:xfrm>
              <a:off x="4572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(V, W))]</a:t>
              </a:r>
            </a:p>
          </p:txBody>
        </p:sp>
        <p:sp>
          <p:nvSpPr>
            <p:cNvPr id="134" name="Text Box 4"/>
            <p:cNvSpPr txBox="1">
              <a:spLocks noChangeArrowheads="1"/>
            </p:cNvSpPr>
            <p:nvPr/>
          </p:nvSpPr>
          <p:spPr bwMode="auto">
            <a:xfrm>
              <a:off x="22860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35" name="Straight Arrow Connector 134"/>
            <p:cNvCxnSpPr/>
            <p:nvPr/>
          </p:nvCxnSpPr>
          <p:spPr bwMode="auto">
            <a:xfrm>
              <a:off x="23241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6" name="Elbow Connector 135"/>
            <p:cNvCxnSpPr/>
            <p:nvPr/>
          </p:nvCxnSpPr>
          <p:spPr bwMode="auto">
            <a:xfrm rot="16200000" flipH="1">
              <a:off x="12382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37" name="Elbow Connector 136"/>
            <p:cNvCxnSpPr/>
            <p:nvPr/>
          </p:nvCxnSpPr>
          <p:spPr bwMode="auto">
            <a:xfrm rot="5400000">
              <a:off x="22098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138" name="Group 137"/>
          <p:cNvGrpSpPr/>
          <p:nvPr/>
        </p:nvGrpSpPr>
        <p:grpSpPr>
          <a:xfrm>
            <a:off x="4572000" y="3379857"/>
            <a:ext cx="4953000" cy="3325743"/>
            <a:chOff x="4114800" y="1932057"/>
            <a:chExt cx="4953000" cy="3325743"/>
          </a:xfrm>
        </p:grpSpPr>
        <p:sp>
          <p:nvSpPr>
            <p:cNvPr id="139" name="Text Box 4"/>
            <p:cNvSpPr txBox="1">
              <a:spLocks noChangeArrowheads="1"/>
            </p:cNvSpPr>
            <p:nvPr/>
          </p:nvSpPr>
          <p:spPr bwMode="auto">
            <a:xfrm>
              <a:off x="48006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40" name="Text Box 4"/>
            <p:cNvSpPr txBox="1">
              <a:spLocks noChangeArrowheads="1"/>
            </p:cNvSpPr>
            <p:nvPr/>
          </p:nvSpPr>
          <p:spPr bwMode="auto">
            <a:xfrm>
              <a:off x="4114800" y="4903857"/>
              <a:ext cx="49530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(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[V],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W]))]</a:t>
              </a:r>
            </a:p>
          </p:txBody>
        </p:sp>
        <p:sp>
          <p:nvSpPr>
            <p:cNvPr id="141" name="Rectangle 140"/>
            <p:cNvSpPr>
              <a:spLocks noChangeArrowheads="1"/>
            </p:cNvSpPr>
            <p:nvPr/>
          </p:nvSpPr>
          <p:spPr bwMode="auto">
            <a:xfrm>
              <a:off x="55626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cogroup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142" name="Text Box 4"/>
            <p:cNvSpPr txBox="1">
              <a:spLocks noChangeArrowheads="1"/>
            </p:cNvSpPr>
            <p:nvPr/>
          </p:nvSpPr>
          <p:spPr bwMode="auto">
            <a:xfrm>
              <a:off x="65532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43" name="Straight Arrow Connector 142"/>
            <p:cNvCxnSpPr/>
            <p:nvPr/>
          </p:nvCxnSpPr>
          <p:spPr bwMode="auto">
            <a:xfrm>
              <a:off x="6591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4" name="Elbow Connector 143"/>
            <p:cNvCxnSpPr/>
            <p:nvPr/>
          </p:nvCxnSpPr>
          <p:spPr bwMode="auto">
            <a:xfrm rot="16200000" flipH="1">
              <a:off x="55054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5" name="Elbow Connector 144"/>
            <p:cNvCxnSpPr/>
            <p:nvPr/>
          </p:nvCxnSpPr>
          <p:spPr bwMode="auto">
            <a:xfrm rot="5400000">
              <a:off x="64770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105972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Rectangle 91"/>
          <p:cNvSpPr/>
          <p:nvPr/>
        </p:nvSpPr>
        <p:spPr bwMode="auto">
          <a:xfrm>
            <a:off x="5562600" y="2514600"/>
            <a:ext cx="3276600" cy="2286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0" name="Rectangle 89"/>
          <p:cNvSpPr/>
          <p:nvPr/>
        </p:nvSpPr>
        <p:spPr bwMode="auto">
          <a:xfrm>
            <a:off x="457200" y="2514600"/>
            <a:ext cx="4876800" cy="2286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Rounded Rectangle 4"/>
          <p:cNvSpPr/>
          <p:nvPr/>
        </p:nvSpPr>
        <p:spPr bwMode="auto">
          <a:xfrm>
            <a:off x="6096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352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redrawn from a slide by </a:t>
            </a:r>
            <a:r>
              <a:rPr lang="en-US" sz="1000" b="0" dirty="0" err="1" smtClean="0">
                <a:solidFill>
                  <a:schemeClr val="bg2"/>
                </a:solidFill>
              </a:rPr>
              <a:t>Cloduera</a:t>
            </a:r>
            <a:r>
              <a:rPr lang="en-US" sz="1000" b="0" dirty="0" smtClean="0">
                <a:solidFill>
                  <a:schemeClr val="bg2"/>
                </a:solidFill>
              </a:rPr>
              <a:t>, cc-licensed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7" name="Rounded Rectangle 6"/>
          <p:cNvSpPr/>
          <p:nvPr/>
        </p:nvSpPr>
        <p:spPr bwMode="auto">
          <a:xfrm>
            <a:off x="22098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8" name="Rounded Rectangle 7"/>
          <p:cNvSpPr/>
          <p:nvPr/>
        </p:nvSpPr>
        <p:spPr bwMode="auto">
          <a:xfrm>
            <a:off x="38100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11" name="Rectangle 10"/>
          <p:cNvSpPr/>
          <p:nvPr/>
        </p:nvSpPr>
        <p:spPr bwMode="auto">
          <a:xfrm>
            <a:off x="609600" y="1676400"/>
            <a:ext cx="45720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Input File</a:t>
            </a:r>
          </a:p>
        </p:txBody>
      </p:sp>
      <p:sp>
        <p:nvSpPr>
          <p:cNvPr id="12" name="Rectangle 11"/>
          <p:cNvSpPr/>
          <p:nvPr/>
        </p:nvSpPr>
        <p:spPr bwMode="auto">
          <a:xfrm>
            <a:off x="5715000" y="1676400"/>
            <a:ext cx="29718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Input File</a:t>
            </a:r>
          </a:p>
        </p:txBody>
      </p:sp>
      <p:sp>
        <p:nvSpPr>
          <p:cNvPr id="22" name="Rounded Rectangle 21"/>
          <p:cNvSpPr/>
          <p:nvPr/>
        </p:nvSpPr>
        <p:spPr bwMode="auto">
          <a:xfrm>
            <a:off x="57150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23" name="Rounded Rectangle 22"/>
          <p:cNvSpPr/>
          <p:nvPr/>
        </p:nvSpPr>
        <p:spPr bwMode="auto">
          <a:xfrm>
            <a:off x="7315200" y="2819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InputSplit</a:t>
            </a:r>
          </a:p>
        </p:txBody>
      </p:sp>
      <p:sp>
        <p:nvSpPr>
          <p:cNvPr id="26" name="Rounded Rectangle 25"/>
          <p:cNvSpPr/>
          <p:nvPr/>
        </p:nvSpPr>
        <p:spPr bwMode="auto">
          <a:xfrm>
            <a:off x="6096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RecordReader</a:t>
            </a:r>
          </a:p>
        </p:txBody>
      </p:sp>
      <p:sp>
        <p:nvSpPr>
          <p:cNvPr id="27" name="Rounded Rectangle 26"/>
          <p:cNvSpPr/>
          <p:nvPr/>
        </p:nvSpPr>
        <p:spPr bwMode="auto">
          <a:xfrm>
            <a:off x="22098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sp>
        <p:nvSpPr>
          <p:cNvPr id="28" name="Rounded Rectangle 27"/>
          <p:cNvSpPr/>
          <p:nvPr/>
        </p:nvSpPr>
        <p:spPr bwMode="auto">
          <a:xfrm>
            <a:off x="38100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sp>
        <p:nvSpPr>
          <p:cNvPr id="29" name="Rounded Rectangle 28"/>
          <p:cNvSpPr/>
          <p:nvPr/>
        </p:nvSpPr>
        <p:spPr bwMode="auto">
          <a:xfrm>
            <a:off x="57150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sp>
        <p:nvSpPr>
          <p:cNvPr id="30" name="Rounded Rectangle 29"/>
          <p:cNvSpPr/>
          <p:nvPr/>
        </p:nvSpPr>
        <p:spPr bwMode="auto">
          <a:xfrm>
            <a:off x="7315200" y="40386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 smtClean="0">
                <a:solidFill>
                  <a:schemeClr val="bg2"/>
                </a:solidFill>
                <a:latin typeface="Arial" charset="0"/>
              </a:rPr>
              <a:t>RecordReader</a:t>
            </a:r>
          </a:p>
        </p:txBody>
      </p:sp>
      <p:cxnSp>
        <p:nvCxnSpPr>
          <p:cNvPr id="37" name="Shape 36"/>
          <p:cNvCxnSpPr/>
          <p:nvPr/>
        </p:nvCxnSpPr>
        <p:spPr bwMode="auto">
          <a:xfrm rot="10800000">
            <a:off x="1295400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8" name="Shape 36"/>
          <p:cNvCxnSpPr/>
          <p:nvPr/>
        </p:nvCxnSpPr>
        <p:spPr bwMode="auto">
          <a:xfrm>
            <a:off x="1295400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/>
          <p:cNvCxnSpPr>
            <a:stCxn id="26" idx="2"/>
            <a:endCxn id="56" idx="0"/>
          </p:cNvCxnSpPr>
          <p:nvPr/>
        </p:nvCxnSpPr>
        <p:spPr bwMode="auto">
          <a:xfrm rot="5400000">
            <a:off x="1028700" y="4838700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Rounded Rectangle 55"/>
          <p:cNvSpPr/>
          <p:nvPr/>
        </p:nvSpPr>
        <p:spPr bwMode="auto">
          <a:xfrm>
            <a:off x="609600" y="51054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2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Arial" charset="0"/>
              </a:rPr>
              <a:t>“mapper”</a:t>
            </a:r>
          </a:p>
        </p:txBody>
      </p:sp>
      <p:cxnSp>
        <p:nvCxnSpPr>
          <p:cNvPr id="60" name="Straight Arrow Connector 59"/>
          <p:cNvCxnSpPr/>
          <p:nvPr/>
        </p:nvCxnSpPr>
        <p:spPr bwMode="auto">
          <a:xfrm rot="5400000">
            <a:off x="1029494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2" name="Straight Arrow Connector 61"/>
          <p:cNvCxnSpPr>
            <a:endCxn id="63" idx="0"/>
          </p:cNvCxnSpPr>
          <p:nvPr/>
        </p:nvCxnSpPr>
        <p:spPr bwMode="auto">
          <a:xfrm rot="5400000">
            <a:off x="262890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Rounded Rectangle 62"/>
          <p:cNvSpPr/>
          <p:nvPr/>
        </p:nvSpPr>
        <p:spPr bwMode="auto">
          <a:xfrm>
            <a:off x="220980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66" name="Straight Arrow Connector 65"/>
          <p:cNvCxnSpPr>
            <a:endCxn id="67" idx="0"/>
          </p:cNvCxnSpPr>
          <p:nvPr/>
        </p:nvCxnSpPr>
        <p:spPr bwMode="auto">
          <a:xfrm rot="5400000">
            <a:off x="425146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7" name="Rounded Rectangle 66"/>
          <p:cNvSpPr/>
          <p:nvPr/>
        </p:nvSpPr>
        <p:spPr bwMode="auto">
          <a:xfrm>
            <a:off x="383236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70" name="Straight Arrow Connector 69"/>
          <p:cNvCxnSpPr>
            <a:endCxn id="71" idx="0"/>
          </p:cNvCxnSpPr>
          <p:nvPr/>
        </p:nvCxnSpPr>
        <p:spPr bwMode="auto">
          <a:xfrm rot="5400000">
            <a:off x="613410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1" name="Rounded Rectangle 70"/>
          <p:cNvSpPr/>
          <p:nvPr/>
        </p:nvSpPr>
        <p:spPr bwMode="auto">
          <a:xfrm>
            <a:off x="571500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74" name="Straight Arrow Connector 73"/>
          <p:cNvCxnSpPr>
            <a:endCxn id="75" idx="0"/>
          </p:cNvCxnSpPr>
          <p:nvPr/>
        </p:nvCxnSpPr>
        <p:spPr bwMode="auto">
          <a:xfrm rot="5400000">
            <a:off x="7756660" y="4837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Rounded Rectangle 74"/>
          <p:cNvSpPr/>
          <p:nvPr/>
        </p:nvSpPr>
        <p:spPr bwMode="auto">
          <a:xfrm>
            <a:off x="7337560" y="5104606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sz="1200" dirty="0">
                <a:solidFill>
                  <a:schemeClr val="bg2"/>
                </a:solidFill>
                <a:latin typeface="Arial" charset="0"/>
              </a:rPr>
              <a:t>“mapper”</a:t>
            </a:r>
          </a:p>
        </p:txBody>
      </p:sp>
      <p:cxnSp>
        <p:nvCxnSpPr>
          <p:cNvPr id="78" name="Shape 36"/>
          <p:cNvCxnSpPr/>
          <p:nvPr/>
        </p:nvCxnSpPr>
        <p:spPr bwMode="auto">
          <a:xfrm rot="10800000">
            <a:off x="28940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hape 36"/>
          <p:cNvCxnSpPr/>
          <p:nvPr/>
        </p:nvCxnSpPr>
        <p:spPr bwMode="auto">
          <a:xfrm>
            <a:off x="28940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0" name="Shape 36"/>
          <p:cNvCxnSpPr/>
          <p:nvPr/>
        </p:nvCxnSpPr>
        <p:spPr bwMode="auto">
          <a:xfrm rot="10800000">
            <a:off x="4495801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hape 36"/>
          <p:cNvCxnSpPr/>
          <p:nvPr/>
        </p:nvCxnSpPr>
        <p:spPr bwMode="auto">
          <a:xfrm>
            <a:off x="4495801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hape 36"/>
          <p:cNvCxnSpPr/>
          <p:nvPr/>
        </p:nvCxnSpPr>
        <p:spPr bwMode="auto">
          <a:xfrm rot="10800000">
            <a:off x="63992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hape 36"/>
          <p:cNvCxnSpPr/>
          <p:nvPr/>
        </p:nvCxnSpPr>
        <p:spPr bwMode="auto">
          <a:xfrm>
            <a:off x="63992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hape 36"/>
          <p:cNvCxnSpPr/>
          <p:nvPr/>
        </p:nvCxnSpPr>
        <p:spPr bwMode="auto">
          <a:xfrm rot="10800000">
            <a:off x="79994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5" name="Shape 36"/>
          <p:cNvCxnSpPr/>
          <p:nvPr/>
        </p:nvCxnSpPr>
        <p:spPr bwMode="auto">
          <a:xfrm>
            <a:off x="7999412" y="3352800"/>
            <a:ext cx="1588" cy="685800"/>
          </a:xfrm>
          <a:prstGeom prst="curvedConnector3">
            <a:avLst>
              <a:gd name="adj1" fmla="val 14395466"/>
            </a:avLst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6" name="Straight Arrow Connector 85"/>
          <p:cNvCxnSpPr/>
          <p:nvPr/>
        </p:nvCxnSpPr>
        <p:spPr bwMode="auto">
          <a:xfrm rot="5400000">
            <a:off x="26281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7" name="Straight Arrow Connector 86"/>
          <p:cNvCxnSpPr/>
          <p:nvPr/>
        </p:nvCxnSpPr>
        <p:spPr bwMode="auto">
          <a:xfrm rot="5400000">
            <a:off x="42283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8" name="Straight Arrow Connector 87"/>
          <p:cNvCxnSpPr/>
          <p:nvPr/>
        </p:nvCxnSpPr>
        <p:spPr bwMode="auto">
          <a:xfrm rot="5400000">
            <a:off x="61333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9" name="Straight Arrow Connector 88"/>
          <p:cNvCxnSpPr/>
          <p:nvPr/>
        </p:nvCxnSpPr>
        <p:spPr bwMode="auto">
          <a:xfrm rot="5400000">
            <a:off x="7733506" y="2551906"/>
            <a:ext cx="533400" cy="1588"/>
          </a:xfrm>
          <a:prstGeom prst="straightConnector1">
            <a:avLst/>
          </a:prstGeom>
          <a:ln>
            <a:headEnd type="none" w="med" len="med"/>
            <a:tailEnd type="triangle" w="lg" len="lg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1" name="TextBox 90"/>
          <p:cNvSpPr txBox="1"/>
          <p:nvPr/>
        </p:nvSpPr>
        <p:spPr>
          <a:xfrm rot="16200000">
            <a:off x="-307822" y="3508222"/>
            <a:ext cx="122822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dirty="0" smtClean="0">
                <a:solidFill>
                  <a:schemeClr val="bg2"/>
                </a:solidFill>
              </a:rPr>
              <a:t>InputFormat</a:t>
            </a:r>
            <a:endParaRPr lang="en-US" sz="1400" dirty="0">
              <a:solidFill>
                <a:schemeClr val="bg2"/>
              </a:solidFill>
            </a:endParaRPr>
          </a:p>
        </p:txBody>
      </p:sp>
      <p:sp>
        <p:nvSpPr>
          <p:cNvPr id="5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Starting Points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46227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ark-physical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1752600"/>
            <a:ext cx="6774180" cy="435864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Physical Operators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307840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rk-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76400"/>
            <a:ext cx="6172200" cy="429768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Execution Plan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2585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Wait, where have we seen this before?</a:t>
            </a:r>
            <a:endParaRPr lang="en-US" sz="28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0727818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2"/>
          <p:cNvSpPr txBox="1">
            <a:spLocks/>
          </p:cNvSpPr>
          <p:nvPr/>
        </p:nvSpPr>
        <p:spPr>
          <a:xfrm>
            <a:off x="457200" y="1600200"/>
            <a:ext cx="8305800" cy="4495800"/>
          </a:xfrm>
          <a:prstGeom prst="rect">
            <a:avLst/>
          </a:prstGeom>
        </p:spPr>
        <p:txBody>
          <a:bodyPr/>
          <a:lstStyle/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visits =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load</a:t>
            </a:r>
            <a:r>
              <a:rPr lang="en-US" sz="1800" b="0" kern="0" dirty="0"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chemeClr val="accent2"/>
                </a:solidFill>
                <a:latin typeface="Andale Mono"/>
                <a:cs typeface="Andale Mono"/>
              </a:rPr>
              <a:t>‘/data/visits’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as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(user,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, time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gVisits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= </a:t>
            </a:r>
            <a:r>
              <a:rPr lang="en-US" sz="1800" b="0" kern="0" dirty="0" smtClean="0">
                <a:solidFill>
                  <a:srgbClr val="F79646"/>
                </a:solidFill>
                <a:latin typeface="Andale Mono"/>
                <a:cs typeface="Andale Mono"/>
              </a:rPr>
              <a:t>group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visits </a:t>
            </a:r>
            <a:r>
              <a:rPr lang="en-US" sz="1800" b="0" kern="0" dirty="0" smtClean="0">
                <a:solidFill>
                  <a:srgbClr val="F79646"/>
                </a:solidFill>
                <a:latin typeface="Andale Mono"/>
                <a:cs typeface="Andale Mono"/>
              </a:rPr>
              <a:t>by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visitCounts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=</a:t>
            </a:r>
            <a:r>
              <a:rPr lang="en-US" sz="1800" b="0" kern="0" dirty="0" smtClean="0"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rgbClr val="F79646"/>
                </a:solidFill>
                <a:latin typeface="Andale Mono"/>
                <a:cs typeface="Andale Mono"/>
              </a:rPr>
              <a:t>foreach</a:t>
            </a:r>
            <a:r>
              <a:rPr lang="en-US" sz="1800" b="0" kern="0" dirty="0"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gVisits</a:t>
            </a:r>
            <a:r>
              <a:rPr lang="en-US" sz="1800" b="0" kern="0" dirty="0"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generate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, count(visits);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urlInfo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=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load</a:t>
            </a:r>
            <a:r>
              <a:rPr lang="en-US" sz="1800" b="0" kern="0" dirty="0"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C0504D"/>
                </a:solidFill>
                <a:latin typeface="Andale Mono"/>
                <a:cs typeface="Andale Mono"/>
              </a:rPr>
              <a:t>‘/data/</a:t>
            </a:r>
            <a:r>
              <a:rPr lang="en-US" sz="1800" b="0" kern="0" dirty="0" err="1">
                <a:solidFill>
                  <a:srgbClr val="C0504D"/>
                </a:solidFill>
                <a:latin typeface="Andale Mono"/>
                <a:cs typeface="Andale Mono"/>
              </a:rPr>
              <a:t>urlInfo</a:t>
            </a:r>
            <a:r>
              <a:rPr lang="en-US" sz="1800" b="0" kern="0" dirty="0">
                <a:solidFill>
                  <a:srgbClr val="C0504D"/>
                </a:solidFill>
                <a:latin typeface="Andale Mono"/>
                <a:cs typeface="Andale Mono"/>
              </a:rPr>
              <a:t>’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as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(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, category,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pRank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visitCounts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=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join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visitCounts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by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,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urlInfo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by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url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 smtClean="0">
                <a:solidFill>
                  <a:schemeClr val="bg1"/>
                </a:solidFill>
                <a:latin typeface="Andale Mono"/>
                <a:cs typeface="Andale Mono"/>
              </a:rPr>
              <a:t>gCategories</a:t>
            </a:r>
            <a:r>
              <a:rPr lang="en-US" sz="1800" b="0" kern="0" dirty="0" smtClean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=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group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visitCounts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by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category;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topUrls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= </a:t>
            </a:r>
            <a:r>
              <a:rPr lang="en-US" sz="1800" b="0" kern="0" dirty="0" err="1">
                <a:solidFill>
                  <a:srgbClr val="F79646"/>
                </a:solidFill>
                <a:latin typeface="Andale Mono"/>
                <a:cs typeface="Andale Mono"/>
              </a:rPr>
              <a:t>foreach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gCategories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</a:t>
            </a:r>
            <a:r>
              <a:rPr lang="en-US" sz="1800" b="0" kern="0" dirty="0">
                <a:solidFill>
                  <a:srgbClr val="F79646"/>
                </a:solidFill>
                <a:latin typeface="Andale Mono"/>
                <a:cs typeface="Andale Mono"/>
              </a:rPr>
              <a:t>generate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top(visitCounts,10);</a:t>
            </a: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endParaRPr lang="en-US" sz="1800" b="0" kern="0" dirty="0">
              <a:latin typeface="Andale Mono"/>
              <a:cs typeface="Andale Mono"/>
            </a:endParaRPr>
          </a:p>
          <a:p>
            <a:pPr marL="342900" indent="-342900">
              <a:lnSpc>
                <a:spcPct val="90000"/>
              </a:lnSpc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Arial" charset="0"/>
              <a:buNone/>
              <a:defRPr/>
            </a:pP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store 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topUrls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 into ‘/data/</a:t>
            </a:r>
            <a:r>
              <a:rPr lang="en-US" sz="1800" b="0" kern="0" dirty="0" err="1">
                <a:solidFill>
                  <a:schemeClr val="bg1"/>
                </a:solidFill>
                <a:latin typeface="Andale Mono"/>
                <a:cs typeface="Andale Mono"/>
              </a:rPr>
              <a:t>topUrls</a:t>
            </a:r>
            <a:r>
              <a:rPr lang="en-US" sz="1800" b="0" kern="0" dirty="0">
                <a:solidFill>
                  <a:schemeClr val="bg1"/>
                </a:solidFill>
                <a:latin typeface="Andale Mono"/>
                <a:cs typeface="Andale Mono"/>
              </a:rPr>
              <a:t>’;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Pig: Example Script</a:t>
            </a:r>
          </a:p>
        </p:txBody>
      </p:sp>
    </p:spTree>
    <p:extLst>
      <p:ext uri="{BB962C8B-B14F-4D97-AF65-F5344CB8AC3E}">
        <p14:creationId xmlns:p14="http://schemas.microsoft.com/office/powerpoint/2010/main" val="91931855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Straight Arrow Connector 38"/>
          <p:cNvCxnSpPr>
            <a:cxnSpLocks noChangeShapeType="1"/>
          </p:cNvCxnSpPr>
          <p:nvPr/>
        </p:nvCxnSpPr>
        <p:spPr bwMode="auto">
          <a:xfrm>
            <a:off x="1828800" y="20574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0" name="Straight Arrow Connector 39"/>
          <p:cNvCxnSpPr>
            <a:cxnSpLocks noChangeShapeType="1"/>
          </p:cNvCxnSpPr>
          <p:nvPr/>
        </p:nvCxnSpPr>
        <p:spPr bwMode="auto">
          <a:xfrm>
            <a:off x="4154488" y="3733800"/>
            <a:ext cx="569912" cy="381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1" name="Straight Arrow Connector 40"/>
          <p:cNvCxnSpPr>
            <a:cxnSpLocks noChangeShapeType="1"/>
            <a:stCxn id="35" idx="2"/>
          </p:cNvCxnSpPr>
          <p:nvPr/>
        </p:nvCxnSpPr>
        <p:spPr bwMode="auto">
          <a:xfrm rot="5400000">
            <a:off x="6096000" y="3505200"/>
            <a:ext cx="457200" cy="762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5" name="Straight Arrow Connector 44"/>
          <p:cNvCxnSpPr>
            <a:cxnSpLocks noChangeShapeType="1"/>
          </p:cNvCxnSpPr>
          <p:nvPr/>
        </p:nvCxnSpPr>
        <p:spPr bwMode="auto">
          <a:xfrm>
            <a:off x="2971800" y="28194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32" name="Rounded Rectangle 31"/>
          <p:cNvSpPr>
            <a:spLocks noChangeArrowheads="1"/>
          </p:cNvSpPr>
          <p:nvPr/>
        </p:nvSpPr>
        <p:spPr bwMode="auto">
          <a:xfrm>
            <a:off x="762000" y="16002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load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v</a:t>
            </a:r>
            <a:r>
              <a:rPr lang="en-US" sz="1800" b="0" dirty="0" smtClean="0">
                <a:solidFill>
                  <a:srgbClr val="FFFFFF"/>
                </a:solidFill>
                <a:latin typeface="Gill Sans"/>
                <a:cs typeface="Gill Sans"/>
              </a:rPr>
              <a:t>isits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3" name="Rounded Rectangle 32"/>
          <p:cNvSpPr>
            <a:spLocks noChangeArrowheads="1"/>
          </p:cNvSpPr>
          <p:nvPr/>
        </p:nvSpPr>
        <p:spPr bwMode="auto">
          <a:xfrm>
            <a:off x="1524000" y="23622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group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by </a:t>
            </a:r>
            <a:r>
              <a:rPr lang="en-US" sz="1800" b="0" dirty="0" err="1">
                <a:solidFill>
                  <a:srgbClr val="FFFFFF"/>
                </a:solidFill>
                <a:latin typeface="Gill Sans"/>
                <a:cs typeface="Gill Sans"/>
              </a:rPr>
              <a:t>url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4" name="Rounded Rectangle 33"/>
          <p:cNvSpPr>
            <a:spLocks noChangeArrowheads="1"/>
          </p:cNvSpPr>
          <p:nvPr/>
        </p:nvSpPr>
        <p:spPr bwMode="auto">
          <a:xfrm>
            <a:off x="2743200" y="3124200"/>
            <a:ext cx="1981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foreach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Gill Sans"/>
                <a:cs typeface="Gill Sans"/>
              </a:rPr>
              <a:t>url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Gill Sans"/>
              <a:cs typeface="Gill Sans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count</a:t>
            </a:r>
          </a:p>
        </p:txBody>
      </p:sp>
      <p:sp>
        <p:nvSpPr>
          <p:cNvPr id="35" name="Rounded Rectangle 34"/>
          <p:cNvSpPr>
            <a:spLocks noChangeArrowheads="1"/>
          </p:cNvSpPr>
          <p:nvPr/>
        </p:nvSpPr>
        <p:spPr bwMode="auto">
          <a:xfrm>
            <a:off x="5715000" y="3200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>
                <a:solidFill>
                  <a:srgbClr val="FFFF00"/>
                </a:solidFill>
                <a:latin typeface="Gill Sans"/>
                <a:cs typeface="Gill Sans"/>
              </a:rPr>
              <a:t>l</a:t>
            </a: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oad </a:t>
            </a:r>
            <a:r>
              <a:rPr lang="en-US" sz="18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urlInfo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6" name="Rounded Rectangle 35"/>
          <p:cNvSpPr>
            <a:spLocks noChangeArrowheads="1"/>
          </p:cNvSpPr>
          <p:nvPr/>
        </p:nvSpPr>
        <p:spPr bwMode="auto">
          <a:xfrm>
            <a:off x="4343400" y="4114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join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on </a:t>
            </a:r>
            <a:r>
              <a:rPr lang="en-US" sz="1800" b="0" dirty="0" err="1">
                <a:solidFill>
                  <a:srgbClr val="FFFFFF"/>
                </a:solidFill>
                <a:latin typeface="Gill Sans"/>
                <a:cs typeface="Gill Sans"/>
              </a:rPr>
              <a:t>url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7" name="Rounded Rectangle 36"/>
          <p:cNvSpPr>
            <a:spLocks noChangeArrowheads="1"/>
          </p:cNvSpPr>
          <p:nvPr/>
        </p:nvSpPr>
        <p:spPr bwMode="auto">
          <a:xfrm>
            <a:off x="4343400" y="4876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group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by category</a:t>
            </a:r>
          </a:p>
        </p:txBody>
      </p:sp>
      <p:sp>
        <p:nvSpPr>
          <p:cNvPr id="38" name="Rounded Rectangle 37"/>
          <p:cNvSpPr>
            <a:spLocks noChangeArrowheads="1"/>
          </p:cNvSpPr>
          <p:nvPr/>
        </p:nvSpPr>
        <p:spPr bwMode="auto">
          <a:xfrm>
            <a:off x="4154488" y="5638800"/>
            <a:ext cx="2362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foreach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Gill Sans"/>
                <a:cs typeface="Gill Sans"/>
              </a:rPr>
              <a:t>category</a:t>
            </a: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generate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top(</a:t>
            </a: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urls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, 10)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42" name="Straight Arrow Connector 41"/>
          <p:cNvCxnSpPr>
            <a:cxnSpLocks noChangeShapeType="1"/>
            <a:stCxn id="36" idx="2"/>
            <a:endCxn id="37" idx="0"/>
          </p:cNvCxnSpPr>
          <p:nvPr/>
        </p:nvCxnSpPr>
        <p:spPr bwMode="auto">
          <a:xfrm rot="5400000">
            <a:off x="5181601" y="4724400"/>
            <a:ext cx="304800" cy="3175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3" name="Straight Arrow Connector 42"/>
          <p:cNvCxnSpPr>
            <a:cxnSpLocks noChangeShapeType="1"/>
            <a:stCxn id="37" idx="2"/>
            <a:endCxn id="38" idx="0"/>
          </p:cNvCxnSpPr>
          <p:nvPr/>
        </p:nvCxnSpPr>
        <p:spPr bwMode="auto">
          <a:xfrm rot="16200000" flipH="1">
            <a:off x="5182394" y="5485606"/>
            <a:ext cx="304800" cy="1588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4" name="Straight Arrow Connector 43"/>
          <p:cNvCxnSpPr>
            <a:cxnSpLocks noChangeShapeType="1"/>
          </p:cNvCxnSpPr>
          <p:nvPr/>
        </p:nvCxnSpPr>
        <p:spPr bwMode="auto">
          <a:xfrm rot="16200000" flipH="1">
            <a:off x="5183188" y="6400800"/>
            <a:ext cx="304800" cy="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8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Pig Query Plan</a:t>
            </a:r>
          </a:p>
        </p:txBody>
      </p:sp>
    </p:spTree>
    <p:extLst>
      <p:ext uri="{BB962C8B-B14F-4D97-AF65-F5344CB8AC3E}">
        <p14:creationId xmlns:p14="http://schemas.microsoft.com/office/powerpoint/2010/main" val="19895301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0" name="Straight Arrow Connector 29"/>
          <p:cNvCxnSpPr>
            <a:cxnSpLocks noChangeShapeType="1"/>
          </p:cNvCxnSpPr>
          <p:nvPr/>
        </p:nvCxnSpPr>
        <p:spPr bwMode="auto">
          <a:xfrm>
            <a:off x="1828800" y="20574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31" name="Straight Arrow Connector 30"/>
          <p:cNvCxnSpPr>
            <a:cxnSpLocks noChangeShapeType="1"/>
          </p:cNvCxnSpPr>
          <p:nvPr/>
        </p:nvCxnSpPr>
        <p:spPr bwMode="auto">
          <a:xfrm>
            <a:off x="4154488" y="3733800"/>
            <a:ext cx="569912" cy="381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32" name="Straight Arrow Connector 31"/>
          <p:cNvCxnSpPr>
            <a:cxnSpLocks noChangeShapeType="1"/>
            <a:stCxn id="37" idx="2"/>
          </p:cNvCxnSpPr>
          <p:nvPr/>
        </p:nvCxnSpPr>
        <p:spPr bwMode="auto">
          <a:xfrm rot="5400000">
            <a:off x="6096000" y="3505200"/>
            <a:ext cx="457200" cy="7620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33" name="Straight Arrow Connector 32"/>
          <p:cNvCxnSpPr>
            <a:cxnSpLocks noChangeShapeType="1"/>
          </p:cNvCxnSpPr>
          <p:nvPr/>
        </p:nvCxnSpPr>
        <p:spPr bwMode="auto">
          <a:xfrm>
            <a:off x="2971800" y="2819400"/>
            <a:ext cx="457200" cy="30480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34" name="Rounded Rectangle 33"/>
          <p:cNvSpPr>
            <a:spLocks noChangeArrowheads="1"/>
          </p:cNvSpPr>
          <p:nvPr/>
        </p:nvSpPr>
        <p:spPr bwMode="auto">
          <a:xfrm>
            <a:off x="762000" y="16002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load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v</a:t>
            </a:r>
            <a:r>
              <a:rPr lang="en-US" sz="1800" b="0" dirty="0" smtClean="0">
                <a:solidFill>
                  <a:srgbClr val="FFFFFF"/>
                </a:solidFill>
                <a:latin typeface="Gill Sans"/>
                <a:cs typeface="Gill Sans"/>
              </a:rPr>
              <a:t>isits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5" name="Rounded Rectangle 34"/>
          <p:cNvSpPr>
            <a:spLocks noChangeArrowheads="1"/>
          </p:cNvSpPr>
          <p:nvPr/>
        </p:nvSpPr>
        <p:spPr bwMode="auto">
          <a:xfrm>
            <a:off x="1524000" y="23622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group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by </a:t>
            </a:r>
            <a:r>
              <a:rPr lang="en-US" sz="1800" b="0" dirty="0" err="1">
                <a:solidFill>
                  <a:srgbClr val="FFFFFF"/>
                </a:solidFill>
                <a:latin typeface="Gill Sans"/>
                <a:cs typeface="Gill Sans"/>
              </a:rPr>
              <a:t>url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6" name="Rounded Rectangle 35"/>
          <p:cNvSpPr>
            <a:spLocks noChangeArrowheads="1"/>
          </p:cNvSpPr>
          <p:nvPr/>
        </p:nvSpPr>
        <p:spPr bwMode="auto">
          <a:xfrm>
            <a:off x="2743200" y="3124200"/>
            <a:ext cx="1981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foreach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 </a:t>
            </a:r>
            <a:r>
              <a:rPr kumimoji="0" lang="en-US" sz="1800" b="0" i="0" u="none" strike="noStrike" kern="0" cap="none" spc="0" normalizeH="0" baseline="0" noProof="0" dirty="0" err="1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Gill Sans"/>
                <a:cs typeface="Gill Sans"/>
              </a:rPr>
              <a:t>url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336666"/>
              </a:solidFill>
              <a:effectLst/>
              <a:uLnTx/>
              <a:uFillTx/>
              <a:latin typeface="Gill Sans"/>
              <a:cs typeface="Gill Sans"/>
            </a:endParaRP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generate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count</a:t>
            </a:r>
          </a:p>
        </p:txBody>
      </p:sp>
      <p:sp>
        <p:nvSpPr>
          <p:cNvPr id="37" name="Rounded Rectangle 36"/>
          <p:cNvSpPr>
            <a:spLocks noChangeArrowheads="1"/>
          </p:cNvSpPr>
          <p:nvPr/>
        </p:nvSpPr>
        <p:spPr bwMode="auto">
          <a:xfrm>
            <a:off x="5715000" y="32004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>
                <a:solidFill>
                  <a:srgbClr val="FFFF00"/>
                </a:solidFill>
                <a:latin typeface="Gill Sans"/>
                <a:cs typeface="Gill Sans"/>
              </a:rPr>
              <a:t>l</a:t>
            </a: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oad </a:t>
            </a:r>
            <a:r>
              <a:rPr lang="en-US" sz="18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urlInfo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8" name="Rounded Rectangle 37"/>
          <p:cNvSpPr>
            <a:spLocks noChangeArrowheads="1"/>
          </p:cNvSpPr>
          <p:nvPr/>
        </p:nvSpPr>
        <p:spPr bwMode="auto">
          <a:xfrm>
            <a:off x="4343400" y="4114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join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on </a:t>
            </a:r>
            <a:r>
              <a:rPr lang="en-US" sz="1800" b="0" dirty="0" err="1">
                <a:solidFill>
                  <a:srgbClr val="FFFFFF"/>
                </a:solidFill>
                <a:latin typeface="Gill Sans"/>
                <a:cs typeface="Gill Sans"/>
              </a:rPr>
              <a:t>url</a:t>
            </a:r>
            <a:endParaRPr lang="en-US" sz="18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39" name="Rounded Rectangle 38"/>
          <p:cNvSpPr>
            <a:spLocks noChangeArrowheads="1"/>
          </p:cNvSpPr>
          <p:nvPr/>
        </p:nvSpPr>
        <p:spPr bwMode="auto">
          <a:xfrm>
            <a:off x="4343400" y="4876800"/>
            <a:ext cx="1981200" cy="4572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r>
              <a:rPr lang="en-US" sz="1800" b="0" dirty="0" smtClean="0">
                <a:solidFill>
                  <a:srgbClr val="FFFF00"/>
                </a:solidFill>
                <a:latin typeface="Gill Sans"/>
                <a:cs typeface="Gill Sans"/>
              </a:rPr>
              <a:t>group </a:t>
            </a:r>
            <a:r>
              <a:rPr lang="en-US" sz="1800" b="0" dirty="0">
                <a:solidFill>
                  <a:srgbClr val="FFFFFF"/>
                </a:solidFill>
                <a:latin typeface="Gill Sans"/>
                <a:cs typeface="Gill Sans"/>
              </a:rPr>
              <a:t>by category</a:t>
            </a:r>
          </a:p>
        </p:txBody>
      </p:sp>
      <p:sp>
        <p:nvSpPr>
          <p:cNvPr id="40" name="Rounded Rectangle 39"/>
          <p:cNvSpPr>
            <a:spLocks noChangeArrowheads="1"/>
          </p:cNvSpPr>
          <p:nvPr/>
        </p:nvSpPr>
        <p:spPr bwMode="auto">
          <a:xfrm>
            <a:off x="4154488" y="5638800"/>
            <a:ext cx="2362200" cy="609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C8B0ED"/>
              </a:gs>
              <a:gs pos="100000">
                <a:srgbClr val="7F5BAB"/>
              </a:gs>
            </a:gsLst>
            <a:lin ang="5400000"/>
          </a:gradFill>
          <a:ln w="9525">
            <a:solidFill>
              <a:srgbClr val="7D60A0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foreach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 </a:t>
            </a: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336666"/>
                </a:solidFill>
                <a:effectLst/>
                <a:uLnTx/>
                <a:uFillTx/>
                <a:latin typeface="Gill Sans"/>
                <a:cs typeface="Gill Sans"/>
              </a:rPr>
              <a:t>category</a:t>
            </a:r>
          </a:p>
          <a:p>
            <a:pPr marL="0" marR="0" lvl="0" indent="0" algn="ctr" defTabSz="914400" eaLnBrk="1" fontAlgn="auto" latinLnBrk="0" hangingPunct="1">
              <a:lnSpc>
                <a:spcPts val="18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FFFF00"/>
                </a:solidFill>
                <a:effectLst/>
                <a:uLnTx/>
                <a:uFillTx/>
                <a:latin typeface="Gill Sans"/>
                <a:cs typeface="Gill Sans"/>
              </a:rPr>
              <a:t>generate 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top(</a:t>
            </a:r>
            <a:r>
              <a:rPr kumimoji="0" lang="en-US" sz="1800" b="0" i="0" u="none" strike="noStrike" kern="0" cap="none" spc="0" normalizeH="0" baseline="0" noProof="0" dirty="0" err="1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urls</a:t>
            </a: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cs typeface="Gill Sans"/>
              </a:rPr>
              <a:t>, 10)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Gill Sans"/>
              <a:cs typeface="Gill Sans"/>
            </a:endParaRPr>
          </a:p>
        </p:txBody>
      </p:sp>
      <p:cxnSp>
        <p:nvCxnSpPr>
          <p:cNvPr id="41" name="Straight Arrow Connector 40"/>
          <p:cNvCxnSpPr>
            <a:cxnSpLocks noChangeShapeType="1"/>
            <a:stCxn id="38" idx="2"/>
            <a:endCxn id="39" idx="0"/>
          </p:cNvCxnSpPr>
          <p:nvPr/>
        </p:nvCxnSpPr>
        <p:spPr bwMode="auto">
          <a:xfrm rot="5400000">
            <a:off x="5181601" y="4724400"/>
            <a:ext cx="304800" cy="3175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2" name="Straight Arrow Connector 41"/>
          <p:cNvCxnSpPr>
            <a:cxnSpLocks noChangeShapeType="1"/>
            <a:stCxn id="39" idx="2"/>
            <a:endCxn id="40" idx="0"/>
          </p:cNvCxnSpPr>
          <p:nvPr/>
        </p:nvCxnSpPr>
        <p:spPr bwMode="auto">
          <a:xfrm rot="16200000" flipH="1">
            <a:off x="5182394" y="5485606"/>
            <a:ext cx="304800" cy="1588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43" name="Straight Arrow Connector 42"/>
          <p:cNvCxnSpPr>
            <a:cxnSpLocks noChangeShapeType="1"/>
          </p:cNvCxnSpPr>
          <p:nvPr/>
        </p:nvCxnSpPr>
        <p:spPr bwMode="auto">
          <a:xfrm rot="16200000" flipH="1">
            <a:off x="5183188" y="6400800"/>
            <a:ext cx="304800" cy="0"/>
          </a:xfrm>
          <a:prstGeom prst="straightConnector1">
            <a:avLst/>
          </a:prstGeom>
          <a:noFill/>
          <a:ln w="25400">
            <a:solidFill>
              <a:srgbClr val="99CCCC"/>
            </a:solidFill>
            <a:round/>
            <a:headEnd/>
            <a:tailEnd type="arrow" w="med" len="med"/>
          </a:ln>
          <a:effectLst>
            <a:outerShdw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44" name="Rounded Rectangle 43"/>
          <p:cNvSpPr>
            <a:spLocks noChangeArrowheads="1"/>
          </p:cNvSpPr>
          <p:nvPr/>
        </p:nvSpPr>
        <p:spPr bwMode="auto">
          <a:xfrm>
            <a:off x="533400" y="1524000"/>
            <a:ext cx="3200400" cy="9906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C1FF">
                  <a:alpha val="20999"/>
                </a:srgbClr>
              </a:gs>
              <a:gs pos="100000">
                <a:srgbClr val="3F80CD">
                  <a:alpha val="20999"/>
                </a:srgbClr>
              </a:gs>
            </a:gsLst>
            <a:lin ang="5400000"/>
          </a:gradFill>
          <a:ln w="9525">
            <a:solidFill>
              <a:srgbClr val="4A7EBB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45" name="TextBox 44"/>
          <p:cNvSpPr txBox="1">
            <a:spLocks noChangeArrowheads="1"/>
          </p:cNvSpPr>
          <p:nvPr/>
        </p:nvSpPr>
        <p:spPr bwMode="auto">
          <a:xfrm>
            <a:off x="3081506" y="1535668"/>
            <a:ext cx="652294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2000" b="0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Rounded Rectangle 45"/>
          <p:cNvSpPr>
            <a:spLocks noChangeArrowheads="1"/>
          </p:cNvSpPr>
          <p:nvPr/>
        </p:nvSpPr>
        <p:spPr bwMode="auto">
          <a:xfrm>
            <a:off x="1371600" y="2628900"/>
            <a:ext cx="3657600" cy="125730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9BC1FF">
                  <a:alpha val="20999"/>
                </a:srgbClr>
              </a:gs>
              <a:gs pos="100000">
                <a:srgbClr val="3F80CD">
                  <a:alpha val="20999"/>
                </a:srgbClr>
              </a:gs>
            </a:gsLst>
            <a:lin ang="5400000"/>
          </a:gradFill>
          <a:ln w="9525">
            <a:solidFill>
              <a:srgbClr val="4A7EBB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4106862" y="2602468"/>
            <a:ext cx="11509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48" name="Rounded Rectangle 47"/>
          <p:cNvSpPr>
            <a:spLocks noChangeArrowheads="1"/>
          </p:cNvSpPr>
          <p:nvPr/>
        </p:nvSpPr>
        <p:spPr bwMode="auto">
          <a:xfrm>
            <a:off x="5332413" y="2743200"/>
            <a:ext cx="2897187" cy="1504950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A99">
                  <a:alpha val="31000"/>
                </a:srgbClr>
              </a:gs>
              <a:gs pos="100000">
                <a:srgbClr val="D1403C">
                  <a:alpha val="31000"/>
                </a:srgbClr>
              </a:gs>
            </a:gsLst>
            <a:lin ang="5400000"/>
          </a:gradFill>
          <a:ln w="9525">
            <a:solidFill>
              <a:srgbClr val="BE4B48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7572375" y="2743200"/>
            <a:ext cx="88582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0" name="Rounded Rectangle 49"/>
          <p:cNvSpPr>
            <a:spLocks noChangeArrowheads="1"/>
          </p:cNvSpPr>
          <p:nvPr/>
        </p:nvSpPr>
        <p:spPr bwMode="auto">
          <a:xfrm>
            <a:off x="4000500" y="4419600"/>
            <a:ext cx="2819400" cy="265113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FF9A99">
                  <a:alpha val="31000"/>
                </a:srgbClr>
              </a:gs>
              <a:gs pos="100000">
                <a:srgbClr val="D1403C">
                  <a:alpha val="31000"/>
                </a:srgbClr>
              </a:gs>
            </a:gsLst>
            <a:lin ang="5400000"/>
          </a:gradFill>
          <a:ln w="9525">
            <a:solidFill>
              <a:srgbClr val="BE4B48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51" name="TextBox 50"/>
          <p:cNvSpPr txBox="1">
            <a:spLocks noChangeArrowheads="1"/>
          </p:cNvSpPr>
          <p:nvPr/>
        </p:nvSpPr>
        <p:spPr bwMode="auto">
          <a:xfrm>
            <a:off x="6858000" y="4402693"/>
            <a:ext cx="13271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2" name="Rounded Rectangle 51"/>
          <p:cNvSpPr>
            <a:spLocks noChangeArrowheads="1"/>
          </p:cNvSpPr>
          <p:nvPr/>
        </p:nvSpPr>
        <p:spPr bwMode="auto">
          <a:xfrm>
            <a:off x="4000500" y="4840288"/>
            <a:ext cx="2819400" cy="265112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CFFA0">
                  <a:alpha val="23999"/>
                </a:srgbClr>
              </a:gs>
              <a:gs pos="100000">
                <a:srgbClr val="A0CA4A">
                  <a:alpha val="23999"/>
                </a:srgbClr>
              </a:gs>
            </a:gsLst>
            <a:lin ang="5400000"/>
          </a:gradFill>
          <a:ln w="9525">
            <a:solidFill>
              <a:srgbClr val="98B954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53" name="TextBox 52"/>
          <p:cNvSpPr txBox="1">
            <a:spLocks noChangeArrowheads="1"/>
          </p:cNvSpPr>
          <p:nvPr/>
        </p:nvSpPr>
        <p:spPr bwMode="auto">
          <a:xfrm>
            <a:off x="6886575" y="4802743"/>
            <a:ext cx="885825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r>
              <a:rPr lang="en-US" sz="1800" b="0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2400" b="0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4" name="Rounded Rectangle 53"/>
          <p:cNvSpPr>
            <a:spLocks noChangeArrowheads="1"/>
          </p:cNvSpPr>
          <p:nvPr/>
        </p:nvSpPr>
        <p:spPr bwMode="auto">
          <a:xfrm>
            <a:off x="3962400" y="5230813"/>
            <a:ext cx="2819400" cy="1169987"/>
          </a:xfrm>
          <a:prstGeom prst="roundRect">
            <a:avLst>
              <a:gd name="adj" fmla="val 16667"/>
            </a:avLst>
          </a:prstGeom>
          <a:gradFill rotWithShape="1">
            <a:gsLst>
              <a:gs pos="0">
                <a:srgbClr val="DCFFA0">
                  <a:alpha val="23999"/>
                </a:srgbClr>
              </a:gs>
              <a:gs pos="100000">
                <a:srgbClr val="A0CA4A">
                  <a:alpha val="23999"/>
                </a:srgbClr>
              </a:gs>
            </a:gsLst>
            <a:lin ang="5400000"/>
          </a:gradFill>
          <a:ln w="9525">
            <a:solidFill>
              <a:srgbClr val="98B954"/>
            </a:solidFill>
            <a:round/>
            <a:headEnd/>
            <a:tailEnd/>
          </a:ln>
          <a:effectLst>
            <a:outerShdw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>
              <a:defRPr/>
            </a:pPr>
            <a:endParaRPr lang="en-US" sz="140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55" name="TextBox 54"/>
          <p:cNvSpPr txBox="1">
            <a:spLocks noChangeArrowheads="1"/>
          </p:cNvSpPr>
          <p:nvPr/>
        </p:nvSpPr>
        <p:spPr bwMode="auto">
          <a:xfrm>
            <a:off x="6934200" y="5181600"/>
            <a:ext cx="1174750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r>
              <a:rPr lang="en-US" sz="1800" b="0" baseline="-25000" dirty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56" name="TextBox 3"/>
          <p:cNvSpPr txBox="1">
            <a:spLocks noChangeArrowheads="1"/>
          </p:cNvSpPr>
          <p:nvPr/>
        </p:nvSpPr>
        <p:spPr bwMode="auto">
          <a:xfrm>
            <a:off x="0" y="6611938"/>
            <a:ext cx="3429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da-DK" sz="1000" b="0" dirty="0" smtClean="0">
                <a:solidFill>
                  <a:schemeClr val="bg2"/>
                </a:solidFill>
              </a:rPr>
              <a:t>Pig Slides adapted from Olston et al. (SIGMOD 2008)</a:t>
            </a: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Pig: MapReduce Execution</a:t>
            </a:r>
          </a:p>
        </p:txBody>
      </p:sp>
    </p:spTree>
    <p:extLst>
      <p:ext uri="{BB962C8B-B14F-4D97-AF65-F5344CB8AC3E}">
        <p14:creationId xmlns:p14="http://schemas.microsoft.com/office/powerpoint/2010/main" val="17126623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 animBg="1"/>
      <p:bldP spid="45" grpId="0"/>
      <p:bldP spid="46" grpId="0" animBg="1"/>
      <p:bldP spid="47" grpId="0"/>
      <p:bldP spid="48" grpId="0" animBg="1"/>
      <p:bldP spid="49" grpId="0"/>
      <p:bldP spid="50" grpId="0" animBg="1"/>
      <p:bldP spid="51" grpId="0"/>
      <p:bldP spid="52" grpId="0" animBg="1"/>
      <p:bldP spid="53" grpId="0"/>
      <p:bldP spid="54" grpId="0" animBg="1"/>
      <p:bldP spid="55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park-pla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47800" y="1676400"/>
            <a:ext cx="6172200" cy="429768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Execution Plan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2585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0" kern="0" dirty="0" err="1" smtClean="0">
                <a:solidFill>
                  <a:srgbClr val="FF0000"/>
                </a:solidFill>
                <a:latin typeface="Gill Sans"/>
                <a:cs typeface="Gill Sans"/>
              </a:rPr>
              <a:t>Kinda</a:t>
            </a: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 like a sequence of </a:t>
            </a:r>
            <a:r>
              <a:rPr lang="en-US" sz="2800" b="0" kern="0" dirty="0" err="1" smtClean="0">
                <a:solidFill>
                  <a:srgbClr val="FF0000"/>
                </a:solidFill>
                <a:latin typeface="Gill Sans"/>
                <a:cs typeface="Gill Sans"/>
              </a:rPr>
              <a:t>MapRedue</a:t>
            </a: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 jobs?</a:t>
            </a:r>
            <a:endParaRPr lang="en-US" sz="28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97781448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 Apt Quote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477631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All problems in computer science can be solved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by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another level of indirection...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Except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for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the</a:t>
            </a: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problem of too many layers of indirection.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                            - David Wheeler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8620965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Can’t avoid this!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cxnSp>
        <p:nvCxnSpPr>
          <p:cNvPr id="6" name="Straight Arrow Connector 5"/>
          <p:cNvCxnSpPr>
            <a:stCxn id="20" idx="2"/>
            <a:endCxn id="13" idx="0"/>
          </p:cNvCxnSpPr>
          <p:nvPr/>
        </p:nvCxnSpPr>
        <p:spPr bwMode="auto">
          <a:xfrm>
            <a:off x="30099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20" idx="2"/>
            <a:endCxn id="11" idx="0"/>
          </p:cNvCxnSpPr>
          <p:nvPr/>
        </p:nvCxnSpPr>
        <p:spPr bwMode="auto">
          <a:xfrm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9" idx="2"/>
            <a:endCxn id="13" idx="0"/>
          </p:cNvCxnSpPr>
          <p:nvPr/>
        </p:nvCxnSpPr>
        <p:spPr bwMode="auto">
          <a:xfrm flipH="1"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9" idx="2"/>
            <a:endCxn id="11" idx="0"/>
          </p:cNvCxnSpPr>
          <p:nvPr/>
        </p:nvCxnSpPr>
        <p:spPr bwMode="auto">
          <a:xfrm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2"/>
            <a:endCxn id="12" idx="0"/>
          </p:cNvCxnSpPr>
          <p:nvPr/>
        </p:nvCxnSpPr>
        <p:spPr bwMode="auto">
          <a:xfrm flipH="1"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5626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7338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4384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3"/>
          <p:cNvCxnSpPr>
            <a:stCxn id="20" idx="2"/>
            <a:endCxn id="12" idx="0"/>
          </p:cNvCxnSpPr>
          <p:nvPr/>
        </p:nvCxnSpPr>
        <p:spPr bwMode="auto">
          <a:xfrm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9" idx="2"/>
            <a:endCxn id="12" idx="0"/>
          </p:cNvCxnSpPr>
          <p:nvPr/>
        </p:nvCxnSpPr>
        <p:spPr bwMode="auto">
          <a:xfrm>
            <a:off x="43053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8" idx="2"/>
            <a:endCxn id="13" idx="0"/>
          </p:cNvCxnSpPr>
          <p:nvPr/>
        </p:nvCxnSpPr>
        <p:spPr bwMode="auto">
          <a:xfrm flipH="1"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8" idx="2"/>
            <a:endCxn id="11" idx="0"/>
          </p:cNvCxnSpPr>
          <p:nvPr/>
        </p:nvCxnSpPr>
        <p:spPr bwMode="auto">
          <a:xfrm>
            <a:off x="61341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5626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7338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24384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9200" y="2971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29200" y="43858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625858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But, what’s the major difference?</a:t>
            </a:r>
            <a:endParaRPr lang="en-US" sz="28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9401008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524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286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5908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4800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133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743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3241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2283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1917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0393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7338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2479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1432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4099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59436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27813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0099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2385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48430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62001" y="30581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86596" y="50292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679940" y="19050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605105" y="16002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2479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5527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6670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733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3622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Remember this?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055079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Shuffle Implementations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Hash shuffle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4"/>
          <p:cNvSpPr txBox="1">
            <a:spLocks noChangeArrowheads="1"/>
          </p:cNvSpPr>
          <p:nvPr/>
        </p:nvSpPr>
        <p:spPr bwMode="auto">
          <a:xfrm>
            <a:off x="0" y="6611938"/>
            <a:ext cx="308572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http://0x0fff.com/spark-architecture-shuffle/</a:t>
            </a:r>
          </a:p>
        </p:txBody>
      </p:sp>
      <p:pic>
        <p:nvPicPr>
          <p:cNvPr id="2" name="Picture 1" descr="spark_hash_shuffle_no_consolidation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200" y="1981200"/>
            <a:ext cx="8183245" cy="387159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0" y="60198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8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happened to sorting?</a:t>
            </a:r>
            <a:endParaRPr lang="en-US" sz="28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372125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Shuffle Implementations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1062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Sort shuffle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4"/>
          <p:cNvSpPr txBox="1">
            <a:spLocks noChangeArrowheads="1"/>
          </p:cNvSpPr>
          <p:nvPr/>
        </p:nvSpPr>
        <p:spPr bwMode="auto">
          <a:xfrm>
            <a:off x="0" y="6611938"/>
            <a:ext cx="308572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http://0x0fff.com/spark-architecture-shuffle/</a:t>
            </a:r>
          </a:p>
        </p:txBody>
      </p:sp>
      <p:pic>
        <p:nvPicPr>
          <p:cNvPr id="2" name="Picture 1" descr="spark_sort_shuffl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2057400"/>
            <a:ext cx="8614410" cy="3858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4553890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ounded Rectangle 4"/>
          <p:cNvSpPr/>
          <p:nvPr/>
        </p:nvSpPr>
        <p:spPr bwMode="auto">
          <a:xfrm>
            <a:off x="685800" y="1524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Mapper</a:t>
            </a:r>
          </a:p>
        </p:txBody>
      </p:sp>
      <p:sp>
        <p:nvSpPr>
          <p:cNvPr id="6" name="Rounded Rectangle 5"/>
          <p:cNvSpPr/>
          <p:nvPr/>
        </p:nvSpPr>
        <p:spPr bwMode="auto">
          <a:xfrm>
            <a:off x="7315200" y="2286000"/>
            <a:ext cx="1371600" cy="5334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400" i="0" u="none" strike="noStrike" cap="none" normalizeH="0" baseline="0" dirty="0" smtClean="0">
                <a:ln>
                  <a:noFill/>
                </a:ln>
                <a:solidFill>
                  <a:schemeClr val="bg2"/>
                </a:solidFill>
                <a:effectLst/>
                <a:latin typeface="Gill Sans"/>
                <a:cs typeface="Gill Sans"/>
              </a:rPr>
              <a:t>Reducer</a:t>
            </a:r>
          </a:p>
        </p:txBody>
      </p:sp>
      <p:grpSp>
        <p:nvGrpSpPr>
          <p:cNvPr id="16" name="Group 15"/>
          <p:cNvGrpSpPr/>
          <p:nvPr/>
        </p:nvGrpSpPr>
        <p:grpSpPr>
          <a:xfrm>
            <a:off x="685800" y="2590800"/>
            <a:ext cx="1371600" cy="1371600"/>
            <a:chOff x="1219200" y="3200400"/>
            <a:chExt cx="1371600" cy="1371600"/>
          </a:xfrm>
        </p:grpSpPr>
        <p:sp>
          <p:nvSpPr>
            <p:cNvPr id="7" name="Oval 6"/>
            <p:cNvSpPr/>
            <p:nvPr/>
          </p:nvSpPr>
          <p:spPr bwMode="auto">
            <a:xfrm>
              <a:off x="1219200" y="3200400"/>
              <a:ext cx="1371600" cy="13716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1371600" y="3352800"/>
              <a:ext cx="1066800" cy="1066800"/>
            </a:xfrm>
            <a:prstGeom prst="ellipse">
              <a:avLst/>
            </a:prstGeom>
            <a:solidFill>
              <a:schemeClr val="tx1"/>
            </a:solidFill>
            <a:ln>
              <a:headEnd type="none" w="med" len="med"/>
              <a:tailEnd type="none" w="med" len="med"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8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Gill Sans"/>
                <a:cs typeface="Gill Sans"/>
              </a:endParaRPr>
            </a:p>
          </p:txBody>
        </p:sp>
      </p:grpSp>
      <p:sp>
        <p:nvSpPr>
          <p:cNvPr id="9" name="Rectangle 8"/>
          <p:cNvSpPr/>
          <p:nvPr/>
        </p:nvSpPr>
        <p:spPr bwMode="auto">
          <a:xfrm>
            <a:off x="1447800" y="4800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8382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2057400" y="44958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28956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2895600" y="26670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4" name="Rectangle 13"/>
          <p:cNvSpPr/>
          <p:nvPr/>
        </p:nvSpPr>
        <p:spPr bwMode="auto">
          <a:xfrm>
            <a:off x="2895600" y="2895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5" name="Rectangle 14"/>
          <p:cNvSpPr/>
          <p:nvPr/>
        </p:nvSpPr>
        <p:spPr bwMode="auto">
          <a:xfrm>
            <a:off x="2895600" y="3124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4953000" y="21336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4953000" y="24384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4953000" y="2743200"/>
            <a:ext cx="762000" cy="228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8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Gill Sans"/>
              <a:cs typeface="Gill Sans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rot="5400000">
            <a:off x="1181100" y="2324100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 rot="5400000">
            <a:off x="1181894" y="4228306"/>
            <a:ext cx="381000" cy="1588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 rot="16200000" flipH="1">
            <a:off x="1372394" y="4191794"/>
            <a:ext cx="609600" cy="3032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26"/>
          <p:cNvCxnSpPr/>
          <p:nvPr/>
        </p:nvCxnSpPr>
        <p:spPr bwMode="auto">
          <a:xfrm rot="16200000" flipH="1">
            <a:off x="1753394" y="4039394"/>
            <a:ext cx="381000" cy="379412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28"/>
          <p:cNvCxnSpPr/>
          <p:nvPr/>
        </p:nvCxnSpPr>
        <p:spPr bwMode="auto">
          <a:xfrm rot="5400000" flipH="1" flipV="1">
            <a:off x="2362200" y="3733800"/>
            <a:ext cx="838200" cy="381000"/>
          </a:xfrm>
          <a:prstGeom prst="straightConnector1">
            <a:avLst/>
          </a:prstGeom>
          <a:ln w="19050"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31"/>
          <p:cNvCxnSpPr>
            <a:stCxn id="12" idx="3"/>
            <a:endCxn id="17" idx="1"/>
          </p:cNvCxnSpPr>
          <p:nvPr/>
        </p:nvCxnSpPr>
        <p:spPr bwMode="auto">
          <a:xfrm flipV="1">
            <a:off x="3657600" y="2247900"/>
            <a:ext cx="1295400" cy="304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34"/>
          <p:cNvCxnSpPr>
            <a:endCxn id="18" idx="1"/>
          </p:cNvCxnSpPr>
          <p:nvPr/>
        </p:nvCxnSpPr>
        <p:spPr bwMode="auto">
          <a:xfrm rot="5400000" flipH="1" flipV="1">
            <a:off x="2152650" y="3143250"/>
            <a:ext cx="3390900" cy="22098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37"/>
          <p:cNvCxnSpPr>
            <a:endCxn id="19" idx="1"/>
          </p:cNvCxnSpPr>
          <p:nvPr/>
        </p:nvCxnSpPr>
        <p:spPr bwMode="auto">
          <a:xfrm rot="5400000" flipH="1" flipV="1">
            <a:off x="2419350" y="3409950"/>
            <a:ext cx="3086100" cy="19812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" name="TextBox 42"/>
          <p:cNvSpPr txBox="1"/>
          <p:nvPr/>
        </p:nvSpPr>
        <p:spPr>
          <a:xfrm>
            <a:off x="2148854" y="5943600"/>
            <a:ext cx="15662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mappers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46" name="Straight Arrow Connector 45"/>
          <p:cNvCxnSpPr>
            <a:stCxn id="13" idx="3"/>
          </p:cNvCxnSpPr>
          <p:nvPr/>
        </p:nvCxnSpPr>
        <p:spPr bwMode="auto">
          <a:xfrm>
            <a:off x="3657600" y="2781300"/>
            <a:ext cx="2057400" cy="20193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>
            <a:stCxn id="14" idx="3"/>
          </p:cNvCxnSpPr>
          <p:nvPr/>
        </p:nvCxnSpPr>
        <p:spPr bwMode="auto">
          <a:xfrm>
            <a:off x="3657600" y="3009900"/>
            <a:ext cx="1828800" cy="17907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15" idx="3"/>
          </p:cNvCxnSpPr>
          <p:nvPr/>
        </p:nvCxnSpPr>
        <p:spPr bwMode="auto">
          <a:xfrm>
            <a:off x="3657600" y="3238500"/>
            <a:ext cx="1600200" cy="15621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6" name="TextBox 55"/>
          <p:cNvSpPr txBox="1"/>
          <p:nvPr/>
        </p:nvSpPr>
        <p:spPr>
          <a:xfrm>
            <a:off x="4815854" y="4843046"/>
            <a:ext cx="1592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other reducers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0" name="TextBox 59"/>
          <p:cNvSpPr txBox="1"/>
          <p:nvPr/>
        </p:nvSpPr>
        <p:spPr>
          <a:xfrm>
            <a:off x="762001" y="3058180"/>
            <a:ext cx="1219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circular buffer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(in memory)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186596" y="5029200"/>
            <a:ext cx="122129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spills 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2679940" y="1905000"/>
            <a:ext cx="113021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merged spills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3" name="TextBox 62"/>
          <p:cNvSpPr txBox="1"/>
          <p:nvPr/>
        </p:nvSpPr>
        <p:spPr>
          <a:xfrm>
            <a:off x="4605105" y="1600200"/>
            <a:ext cx="144247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intermediate files </a:t>
            </a:r>
            <a:b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400" b="0" dirty="0" smtClean="0">
                <a:solidFill>
                  <a:schemeClr val="bg1"/>
                </a:solidFill>
                <a:latin typeface="Gill Sans"/>
                <a:cs typeface="Gill Sans"/>
              </a:rPr>
              <a:t>(on disk)</a:t>
            </a:r>
            <a:endParaRPr lang="en-US" sz="1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74" name="Straight Arrow Connector 73"/>
          <p:cNvCxnSpPr>
            <a:endCxn id="17" idx="3"/>
          </p:cNvCxnSpPr>
          <p:nvPr/>
        </p:nvCxnSpPr>
        <p:spPr bwMode="auto">
          <a:xfrm rot="10800000">
            <a:off x="5715000" y="22479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" name="Straight Arrow Connector 76"/>
          <p:cNvCxnSpPr>
            <a:stCxn id="6" idx="1"/>
            <a:endCxn id="18" idx="3"/>
          </p:cNvCxnSpPr>
          <p:nvPr/>
        </p:nvCxnSpPr>
        <p:spPr bwMode="auto">
          <a:xfrm rot="10800000">
            <a:off x="5715000" y="2552700"/>
            <a:ext cx="1600200" cy="1588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9" name="Straight Arrow Connector 78"/>
          <p:cNvCxnSpPr>
            <a:endCxn id="19" idx="3"/>
          </p:cNvCxnSpPr>
          <p:nvPr/>
        </p:nvCxnSpPr>
        <p:spPr bwMode="auto">
          <a:xfrm rot="10800000" flipV="1">
            <a:off x="5715000" y="2667000"/>
            <a:ext cx="1600200" cy="190500"/>
          </a:xfrm>
          <a:prstGeom prst="straightConnector1">
            <a:avLst/>
          </a:prstGeom>
          <a:ln w="19050">
            <a:headEnd type="arrow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6" name="Rounded Rectangle 85"/>
          <p:cNvSpPr/>
          <p:nvPr/>
        </p:nvSpPr>
        <p:spPr bwMode="auto">
          <a:xfrm>
            <a:off x="2286000" y="37338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87" name="Rounded Rectangle 86"/>
          <p:cNvSpPr/>
          <p:nvPr/>
        </p:nvSpPr>
        <p:spPr bwMode="auto">
          <a:xfrm>
            <a:off x="5943600" y="2362200"/>
            <a:ext cx="1143000" cy="3810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1400" dirty="0" smtClean="0">
                <a:solidFill>
                  <a:schemeClr val="bg2"/>
                </a:solidFill>
                <a:latin typeface="Gill Sans"/>
                <a:cs typeface="Gill Sans"/>
              </a:rPr>
              <a:t>Combiner</a:t>
            </a:r>
            <a:endParaRPr kumimoji="0" lang="en-US" sz="1400" i="0" u="none" strike="noStrike" cap="none" normalizeH="0" baseline="0" dirty="0" smtClean="0">
              <a:ln>
                <a:noFill/>
              </a:ln>
              <a:solidFill>
                <a:schemeClr val="bg2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Remember this?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3962400" y="6019800"/>
            <a:ext cx="4953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Where are the combiners in Spark?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1661683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Reduce-like Operations</a:t>
            </a: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981200" y="1371600"/>
            <a:ext cx="2057400" cy="2231886"/>
            <a:chOff x="3238500" y="2465457"/>
            <a:chExt cx="2057400" cy="2231886"/>
          </a:xfrm>
        </p:grpSpPr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5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0" name="Straight Arrow Connector 29"/>
            <p:cNvCxnSpPr>
              <a:stCxn id="24" idx="2"/>
              <a:endCxn id="12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2" idx="2"/>
              <a:endCxn id="25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1371600"/>
            <a:ext cx="2971800" cy="2231886"/>
            <a:chOff x="5867400" y="2465457"/>
            <a:chExt cx="2971800" cy="2231886"/>
          </a:xfrm>
        </p:grpSpPr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63246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64770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6" name="Straight Arrow Connector 35"/>
            <p:cNvCxnSpPr>
              <a:stCxn id="7" idx="2"/>
              <a:endCxn id="11" idx="0"/>
            </p:cNvCxnSpPr>
            <p:nvPr/>
          </p:nvCxnSpPr>
          <p:spPr bwMode="auto">
            <a:xfrm>
              <a:off x="73533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11" idx="2"/>
              <a:endCxn id="26" idx="0"/>
            </p:cNvCxnSpPr>
            <p:nvPr/>
          </p:nvCxnSpPr>
          <p:spPr bwMode="auto">
            <a:xfrm>
              <a:off x="73533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cxnSp>
        <p:nvCxnSpPr>
          <p:cNvPr id="49" name="Straight Arrow Connector 48"/>
          <p:cNvCxnSpPr>
            <a:stCxn id="63" idx="2"/>
            <a:endCxn id="56" idx="0"/>
          </p:cNvCxnSpPr>
          <p:nvPr/>
        </p:nvCxnSpPr>
        <p:spPr bwMode="auto">
          <a:xfrm>
            <a:off x="3009900" y="51816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>
            <a:stCxn id="63" idx="2"/>
            <a:endCxn id="54" idx="0"/>
          </p:cNvCxnSpPr>
          <p:nvPr/>
        </p:nvCxnSpPr>
        <p:spPr bwMode="auto">
          <a:xfrm>
            <a:off x="3009900" y="51816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62" idx="2"/>
            <a:endCxn id="56" idx="0"/>
          </p:cNvCxnSpPr>
          <p:nvPr/>
        </p:nvCxnSpPr>
        <p:spPr bwMode="auto">
          <a:xfrm flipH="1">
            <a:off x="3009900" y="51816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Arrow Connector 51"/>
          <p:cNvCxnSpPr>
            <a:stCxn id="62" idx="2"/>
            <a:endCxn id="54" idx="0"/>
          </p:cNvCxnSpPr>
          <p:nvPr/>
        </p:nvCxnSpPr>
        <p:spPr bwMode="auto">
          <a:xfrm>
            <a:off x="4305300" y="51816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3" name="Straight Arrow Connector 52"/>
          <p:cNvCxnSpPr>
            <a:stCxn id="61" idx="2"/>
            <a:endCxn id="55" idx="0"/>
          </p:cNvCxnSpPr>
          <p:nvPr/>
        </p:nvCxnSpPr>
        <p:spPr bwMode="auto">
          <a:xfrm flipH="1">
            <a:off x="4305300" y="51816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4" name="Rectangle 53"/>
          <p:cNvSpPr>
            <a:spLocks noChangeArrowheads="1"/>
          </p:cNvSpPr>
          <p:nvPr/>
        </p:nvSpPr>
        <p:spPr bwMode="auto">
          <a:xfrm>
            <a:off x="5562600" y="6019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3733800" y="6019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56" name="Rectangle 55"/>
          <p:cNvSpPr>
            <a:spLocks noChangeArrowheads="1"/>
          </p:cNvSpPr>
          <p:nvPr/>
        </p:nvSpPr>
        <p:spPr bwMode="auto">
          <a:xfrm>
            <a:off x="2438400" y="60198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57" name="Straight Arrow Connector 56"/>
          <p:cNvCxnSpPr>
            <a:stCxn id="63" idx="2"/>
            <a:endCxn id="55" idx="0"/>
          </p:cNvCxnSpPr>
          <p:nvPr/>
        </p:nvCxnSpPr>
        <p:spPr bwMode="auto">
          <a:xfrm>
            <a:off x="3009900" y="51816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stCxn id="62" idx="2"/>
            <a:endCxn id="55" idx="0"/>
          </p:cNvCxnSpPr>
          <p:nvPr/>
        </p:nvCxnSpPr>
        <p:spPr bwMode="auto">
          <a:xfrm>
            <a:off x="4305300" y="51816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9" name="Straight Arrow Connector 58"/>
          <p:cNvCxnSpPr>
            <a:stCxn id="61" idx="2"/>
            <a:endCxn id="56" idx="0"/>
          </p:cNvCxnSpPr>
          <p:nvPr/>
        </p:nvCxnSpPr>
        <p:spPr bwMode="auto">
          <a:xfrm flipH="1">
            <a:off x="3009900" y="51816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Straight Arrow Connector 59"/>
          <p:cNvCxnSpPr>
            <a:stCxn id="61" idx="2"/>
            <a:endCxn id="54" idx="0"/>
          </p:cNvCxnSpPr>
          <p:nvPr/>
        </p:nvCxnSpPr>
        <p:spPr bwMode="auto">
          <a:xfrm>
            <a:off x="6134100" y="51816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562600" y="4572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62" name="Rectangle 61"/>
          <p:cNvSpPr>
            <a:spLocks noChangeArrowheads="1"/>
          </p:cNvSpPr>
          <p:nvPr/>
        </p:nvSpPr>
        <p:spPr bwMode="auto">
          <a:xfrm>
            <a:off x="3733800" y="4572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63" name="Rectangle 62"/>
          <p:cNvSpPr>
            <a:spLocks noChangeArrowheads="1"/>
          </p:cNvSpPr>
          <p:nvPr/>
        </p:nvSpPr>
        <p:spPr bwMode="auto">
          <a:xfrm>
            <a:off x="2438400" y="45720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64" name="TextBox 63"/>
          <p:cNvSpPr txBox="1"/>
          <p:nvPr/>
        </p:nvSpPr>
        <p:spPr>
          <a:xfrm>
            <a:off x="5029200" y="47244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50292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66" name="TextBox 65"/>
          <p:cNvSpPr txBox="1"/>
          <p:nvPr/>
        </p:nvSpPr>
        <p:spPr>
          <a:xfrm>
            <a:off x="2362200" y="3805535"/>
            <a:ext cx="4419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happened to combiners?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021013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4" grpId="0" animBg="1"/>
      <p:bldP spid="55" grpId="0" animBg="1"/>
      <p:bldP spid="56" grpId="0" animBg="1"/>
      <p:bldP spid="61" grpId="0" animBg="1"/>
      <p:bldP spid="62" grpId="0" animBg="1"/>
      <p:bldP spid="63" grpId="0" animBg="1"/>
      <p:bldP spid="64" grpId="0"/>
      <p:bldP spid="65" grpId="0"/>
      <p:bldP spid="66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#wins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Richer operators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97900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 abstraction supports </a:t>
            </a:r>
            <a:b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optimizations (pipelining, caching, etc.)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4186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Scala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, Java, Python, R, bindings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2395499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#wins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19439"/>
            <a:ext cx="9144000" cy="6048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756708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#lose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Java serialization (w/ </a:t>
            </a: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Kryo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4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optmizations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662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Scala: poor support for primitives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770519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Elephant_and_Mahout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628832" y="0"/>
            <a:ext cx="10401664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(Mahout)</a:t>
            </a:r>
            <a:endParaRPr lang="en-US" sz="1000" b="0" dirty="0">
              <a:solidFill>
                <a:schemeClr val="bg2"/>
              </a:solidFill>
            </a:endParaRPr>
          </a:p>
        </p:txBody>
      </p:sp>
      <p:sp>
        <p:nvSpPr>
          <p:cNvPr id="4" name="Rectangle 14"/>
          <p:cNvSpPr>
            <a:spLocks noChangeArrowheads="1"/>
          </p:cNvSpPr>
          <p:nvPr/>
        </p:nvSpPr>
        <p:spPr bwMode="auto">
          <a:xfrm>
            <a:off x="2971800" y="5867399"/>
            <a:ext cx="6019800" cy="7620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b="0" dirty="0" smtClean="0">
                <a:latin typeface="Gill Sans"/>
                <a:cs typeface="Gill Sans"/>
              </a:rPr>
              <a:t>Algorithm design, </a:t>
            </a:r>
            <a:r>
              <a:rPr lang="en-US" sz="3200" b="0" dirty="0" err="1" smtClean="0">
                <a:latin typeface="Gill Sans"/>
                <a:cs typeface="Gill Sans"/>
              </a:rPr>
              <a:t>redux</a:t>
            </a:r>
            <a:endParaRPr lang="en-US" sz="32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27857688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Y_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0" y="1625024"/>
            <a:ext cx="91440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The datacenter </a:t>
            </a:r>
            <a:r>
              <a:rPr lang="en-US" sz="3200" b="0" i="1" dirty="0" smtClean="0">
                <a:solidFill>
                  <a:srgbClr val="FFFFFF"/>
                </a:solidFill>
                <a:latin typeface="Gill Sans"/>
                <a:cs typeface="Gill Sans"/>
              </a:rPr>
              <a:t>is</a:t>
            </a:r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 the computer!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057400" y="2209800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What’s the instruction set?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057400" y="2691824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 are the abstractions?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41045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f14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4217">
            <a:off x="635365" y="812874"/>
            <a:ext cx="3804486" cy="525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76800" y="21336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Two superpowers: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29200" y="30480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Associativity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29200" y="3453824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Commutativity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29200" y="3881735"/>
            <a:ext cx="350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(sorting)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667000" y="6248400"/>
            <a:ext cx="632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follows… very basic category theory…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1757106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6" grpId="0"/>
      <p:bldP spid="7" grpId="0"/>
      <p:bldP spid="8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609600" y="2587752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Double Bracket 4"/>
          <p:cNvSpPr/>
          <p:nvPr/>
        </p:nvSpPr>
        <p:spPr bwMode="auto">
          <a:xfrm>
            <a:off x="533400" y="2654588"/>
            <a:ext cx="2438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Double Bracket 6"/>
          <p:cNvSpPr/>
          <p:nvPr/>
        </p:nvSpPr>
        <p:spPr bwMode="auto">
          <a:xfrm>
            <a:off x="3352800" y="2654588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Double Bracket 7"/>
          <p:cNvSpPr/>
          <p:nvPr/>
        </p:nvSpPr>
        <p:spPr bwMode="auto">
          <a:xfrm>
            <a:off x="7010400" y="2654588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The Power of Associativity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09600" y="3352800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Double Bracket 10"/>
          <p:cNvSpPr/>
          <p:nvPr/>
        </p:nvSpPr>
        <p:spPr bwMode="auto">
          <a:xfrm>
            <a:off x="533400" y="3416588"/>
            <a:ext cx="15240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uble Bracket 11"/>
          <p:cNvSpPr/>
          <p:nvPr/>
        </p:nvSpPr>
        <p:spPr bwMode="auto">
          <a:xfrm>
            <a:off x="2514600" y="3416588"/>
            <a:ext cx="23622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uble Bracket 12"/>
          <p:cNvSpPr/>
          <p:nvPr/>
        </p:nvSpPr>
        <p:spPr bwMode="auto">
          <a:xfrm>
            <a:off x="5257800" y="3416588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609600" y="4114800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Double Bracket 14"/>
          <p:cNvSpPr/>
          <p:nvPr/>
        </p:nvSpPr>
        <p:spPr bwMode="auto">
          <a:xfrm>
            <a:off x="533400" y="4178588"/>
            <a:ext cx="4343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uble Bracket 15"/>
          <p:cNvSpPr/>
          <p:nvPr/>
        </p:nvSpPr>
        <p:spPr bwMode="auto">
          <a:xfrm>
            <a:off x="5257800" y="4178588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1066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You can put parentheses where ever you want!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20" name="Double Bracket 19"/>
          <p:cNvSpPr/>
          <p:nvPr/>
        </p:nvSpPr>
        <p:spPr bwMode="auto">
          <a:xfrm>
            <a:off x="2514600" y="4178588"/>
            <a:ext cx="22860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Box 4"/>
          <p:cNvSpPr txBox="1">
            <a:spLocks noChangeArrowheads="1"/>
          </p:cNvSpPr>
          <p:nvPr/>
        </p:nvSpPr>
        <p:spPr bwMode="auto">
          <a:xfrm>
            <a:off x="0" y="6611938"/>
            <a:ext cx="3313966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 smtClean="0">
                <a:solidFill>
                  <a:srgbClr val="000000"/>
                </a:solidFill>
              </a:rPr>
              <a:t>Credit to Oscar Boykin for the idea behind these slides</a:t>
            </a:r>
            <a:endParaRPr lang="en-US" sz="10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888014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 animBg="1"/>
      <p:bldP spid="8" grpId="0" animBg="1"/>
      <p:bldP spid="10" grpId="0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8" grpId="0"/>
      <p:bldP spid="20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609601" y="2615624"/>
            <a:ext cx="7924799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3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6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Double Bracket 4"/>
          <p:cNvSpPr/>
          <p:nvPr/>
        </p:nvSpPr>
        <p:spPr bwMode="auto">
          <a:xfrm>
            <a:off x="609600" y="2679412"/>
            <a:ext cx="23622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" name="Double Bracket 6"/>
          <p:cNvSpPr/>
          <p:nvPr/>
        </p:nvSpPr>
        <p:spPr bwMode="auto">
          <a:xfrm>
            <a:off x="3352800" y="2679412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" name="Double Bracket 7"/>
          <p:cNvSpPr/>
          <p:nvPr/>
        </p:nvSpPr>
        <p:spPr bwMode="auto">
          <a:xfrm>
            <a:off x="7010400" y="2679412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The Power of Commutativity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609600" y="3371418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6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Double Bracket 10"/>
          <p:cNvSpPr/>
          <p:nvPr/>
        </p:nvSpPr>
        <p:spPr bwMode="auto">
          <a:xfrm>
            <a:off x="6096000" y="4203412"/>
            <a:ext cx="23622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" name="Double Bracket 11"/>
          <p:cNvSpPr/>
          <p:nvPr/>
        </p:nvSpPr>
        <p:spPr bwMode="auto">
          <a:xfrm>
            <a:off x="609600" y="3435206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" name="Double Bracket 12"/>
          <p:cNvSpPr/>
          <p:nvPr/>
        </p:nvSpPr>
        <p:spPr bwMode="auto">
          <a:xfrm>
            <a:off x="7010400" y="3435206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609600" y="4139624"/>
            <a:ext cx="79248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wrap="square">
            <a:spAutoFit/>
          </a:bodyPr>
          <a:lstStyle/>
          <a:p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8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9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4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5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6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7</a:t>
            </a:r>
            <a:r>
              <a:rPr lang="en-US" sz="3200" b="0" i="1" baseline="-2500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⊕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1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2</a:t>
            </a:r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  </a:t>
            </a:r>
            <a:r>
              <a:rPr lang="en-US" sz="3200" b="0" dirty="0">
                <a:solidFill>
                  <a:srgbClr val="000000"/>
                </a:solidFill>
                <a:latin typeface="Gill Sans"/>
                <a:cs typeface="Gill Sans"/>
              </a:rPr>
              <a:t>⊕  </a:t>
            </a:r>
            <a:r>
              <a:rPr lang="en-US" sz="32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v</a:t>
            </a:r>
            <a:r>
              <a:rPr lang="en-US" sz="3200" b="0" i="1" baseline="-25000" dirty="0">
                <a:solidFill>
                  <a:srgbClr val="000000"/>
                </a:solidFill>
                <a:latin typeface="Gill Sans"/>
                <a:cs typeface="Gill Sans"/>
              </a:rPr>
              <a:t>3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Double Bracket 14"/>
          <p:cNvSpPr/>
          <p:nvPr/>
        </p:nvSpPr>
        <p:spPr bwMode="auto">
          <a:xfrm>
            <a:off x="2514600" y="4203412"/>
            <a:ext cx="32004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Double Bracket 15"/>
          <p:cNvSpPr/>
          <p:nvPr/>
        </p:nvSpPr>
        <p:spPr bwMode="auto">
          <a:xfrm>
            <a:off x="609600" y="4203412"/>
            <a:ext cx="14478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Double Bracket 16"/>
          <p:cNvSpPr/>
          <p:nvPr/>
        </p:nvSpPr>
        <p:spPr bwMode="auto">
          <a:xfrm>
            <a:off x="4267200" y="3435206"/>
            <a:ext cx="2286000" cy="457200"/>
          </a:xfrm>
          <a:prstGeom prst="bracketPair">
            <a:avLst/>
          </a:prstGeom>
          <a:ln>
            <a:headEnd type="none" w="med" len="med"/>
            <a:tailEnd type="none" w="med" len="med"/>
          </a:ln>
          <a:effectLst/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0" y="1066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You can swap order of operands however you want!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8854935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 animBg="1"/>
      <p:bldP spid="12" grpId="0" animBg="1"/>
      <p:bldP spid="13" grpId="0" animBg="1"/>
      <p:bldP spid="14" grpId="0"/>
      <p:bldP spid="15" grpId="0" animBg="1"/>
      <p:bldP spid="16" grpId="0" animBg="1"/>
      <p:bldP spid="17" grpId="0" animBg="1"/>
      <p:bldP spid="1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Implications for distributed processing?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0" y="2286000"/>
            <a:ext cx="914400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the tasks begin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the tasks end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the tasks interrupt each other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You don’t know when intermediate data arrive</a:t>
            </a:r>
          </a:p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20" name="TextBox 19"/>
          <p:cNvSpPr txBox="1"/>
          <p:nvPr/>
        </p:nvSpPr>
        <p:spPr>
          <a:xfrm rot="21343207">
            <a:off x="6414945" y="5949214"/>
            <a:ext cx="22098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It’s okay!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9596233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</p:bld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Word Count: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Baseline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04800" y="1741706"/>
            <a:ext cx="8534400" cy="403187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map(key: Long, value: Text,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(word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(word,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values)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sum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12232628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TextBox 18"/>
          <p:cNvSpPr txBox="1"/>
          <p:nvPr/>
        </p:nvSpPr>
        <p:spPr>
          <a:xfrm>
            <a:off x="914400" y="1997095"/>
            <a:ext cx="38862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= (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,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)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1524000" y="2423755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: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→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s.t.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2438400" y="2891135"/>
            <a:ext cx="57150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(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(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3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) 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914400" y="3597295"/>
            <a:ext cx="7467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=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Semigroup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+ identity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914400" y="4740295"/>
            <a:ext cx="8229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dirty="0" smtClean="0">
                <a:solidFill>
                  <a:srgbClr val="000000"/>
                </a:solidFill>
                <a:latin typeface="Gill Sans"/>
                <a:cs typeface="Gill Sans"/>
              </a:rPr>
              <a:t>Commutative </a:t>
            </a:r>
            <a:r>
              <a:rPr lang="en-US" sz="240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dirty="0" smtClean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=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</a:rPr>
              <a:t> +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cs typeface="Gill Sans"/>
              </a:rPr>
              <a:t>commutativity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1524000" y="4034135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l-GR" sz="2400" b="0" i="1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err="1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s.t.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, </a:t>
            </a:r>
            <a:r>
              <a:rPr lang="el-GR" sz="24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m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l-GR" sz="2400" b="0" i="1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ε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ea typeface="Wingdings"/>
                <a:cs typeface="Gill Sans"/>
                <a:sym typeface="Wingdings"/>
              </a:rPr>
              <a:t> = m,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endParaRPr lang="en-US" sz="2400" b="0" i="1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524000" y="5177135"/>
            <a:ext cx="6324600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∀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,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∋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M,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= </a:t>
            </a:r>
            <a:r>
              <a:rPr lang="en-US" sz="2400" b="0" i="1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2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dirty="0">
                <a:solidFill>
                  <a:srgbClr val="000000"/>
                </a:solidFill>
                <a:latin typeface="Wingdings"/>
                <a:ea typeface="Wingdings"/>
                <a:cs typeface="Wingdings"/>
                <a:sym typeface="Wingdings"/>
              </a:rPr>
              <a:t>⊕</a:t>
            </a:r>
            <a:r>
              <a:rPr lang="en-US" sz="2400" b="0" dirty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 </a:t>
            </a:r>
            <a:r>
              <a:rPr lang="en-US" sz="2400" b="0" i="1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m</a:t>
            </a:r>
            <a:r>
              <a:rPr lang="en-US" sz="2400" b="0" i="1" baseline="-25000" dirty="0" smtClean="0">
                <a:solidFill>
                  <a:srgbClr val="000000"/>
                </a:solidFill>
                <a:latin typeface="Gill Sans"/>
                <a:cs typeface="Gill Sans"/>
                <a:sym typeface="Wingdings"/>
              </a:rPr>
              <a:t>1</a:t>
            </a:r>
            <a:endParaRPr lang="en-US" sz="24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Fancy Labels for Simple Concepts…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 rot="21343207">
            <a:off x="5628669" y="5749994"/>
            <a:ext cx="2997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A few examples?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1343207">
            <a:off x="5651848" y="6056541"/>
            <a:ext cx="299717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(hint, previous slide!)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3349988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  <p:bldP spid="25" grpId="0"/>
      <p:bldP spid="12" grpId="0"/>
      <p:bldP spid="13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Back to these…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grpSp>
        <p:nvGrpSpPr>
          <p:cNvPr id="2" name="Group 1"/>
          <p:cNvGrpSpPr/>
          <p:nvPr/>
        </p:nvGrpSpPr>
        <p:grpSpPr>
          <a:xfrm>
            <a:off x="1981200" y="2644914"/>
            <a:ext cx="2057400" cy="2231886"/>
            <a:chOff x="3238500" y="2465457"/>
            <a:chExt cx="2057400" cy="2231886"/>
          </a:xfrm>
        </p:grpSpPr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5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0" name="Straight Arrow Connector 29"/>
            <p:cNvCxnSpPr>
              <a:stCxn id="24" idx="2"/>
              <a:endCxn id="12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>
              <a:stCxn id="12" idx="2"/>
              <a:endCxn id="25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2644914"/>
            <a:ext cx="2971800" cy="2231886"/>
            <a:chOff x="5867400" y="2465457"/>
            <a:chExt cx="2971800" cy="2231886"/>
          </a:xfrm>
        </p:grpSpPr>
        <p:sp>
          <p:nvSpPr>
            <p:cNvPr id="7" name="Text Box 4"/>
            <p:cNvSpPr txBox="1">
              <a:spLocks noChangeArrowheads="1"/>
            </p:cNvSpPr>
            <p:nvPr/>
          </p:nvSpPr>
          <p:spPr bwMode="auto">
            <a:xfrm>
              <a:off x="63246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1" name="Rectangle 10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64770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6" name="Straight Arrow Connector 35"/>
            <p:cNvCxnSpPr>
              <a:stCxn id="7" idx="2"/>
              <a:endCxn id="11" idx="0"/>
            </p:cNvCxnSpPr>
            <p:nvPr/>
          </p:nvCxnSpPr>
          <p:spPr bwMode="auto">
            <a:xfrm>
              <a:off x="73533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9" name="Straight Arrow Connector 38"/>
            <p:cNvCxnSpPr>
              <a:stCxn id="11" idx="2"/>
              <a:endCxn id="26" idx="0"/>
            </p:cNvCxnSpPr>
            <p:nvPr/>
          </p:nvCxnSpPr>
          <p:spPr bwMode="auto">
            <a:xfrm>
              <a:off x="73533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38" name="TextBox 37"/>
          <p:cNvSpPr txBox="1"/>
          <p:nvPr/>
        </p:nvSpPr>
        <p:spPr>
          <a:xfrm rot="151514">
            <a:off x="398234" y="3823039"/>
            <a:ext cx="220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I’ve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1298505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824" y="1312792"/>
            <a:ext cx="9144000" cy="803515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303392"/>
            <a:ext cx="9144000" cy="2802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099522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Computing the mean v1 (again)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304800" y="1741706"/>
            <a:ext cx="8531352" cy="378565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Text,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value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], context: Context)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4307860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Computing the mean v3 (again)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 rot="20833322">
            <a:off x="5931935" y="3205886"/>
            <a:ext cx="2209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I’ve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9" name="Group 8"/>
          <p:cNvGrpSpPr/>
          <p:nvPr/>
        </p:nvGrpSpPr>
        <p:grpSpPr>
          <a:xfrm>
            <a:off x="6781800" y="4419600"/>
            <a:ext cx="2057400" cy="2231886"/>
            <a:chOff x="3238500" y="2465457"/>
            <a:chExt cx="2057400" cy="2231886"/>
          </a:xfrm>
        </p:grpSpPr>
        <p:sp>
          <p:nvSpPr>
            <p:cNvPr id="10" name="Rectangle 9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11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3" name="Straight Arrow Connector 12"/>
            <p:cNvCxnSpPr>
              <a:stCxn id="11" idx="2"/>
              <a:endCxn id="10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4" name="Straight Arrow Connector 13"/>
            <p:cNvCxnSpPr>
              <a:stCxn id="10" idx="2"/>
              <a:endCxn id="12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5" name="Text Box 4"/>
          <p:cNvSpPr txBox="1">
            <a:spLocks noChangeArrowheads="1"/>
          </p:cNvSpPr>
          <p:nvPr/>
        </p:nvSpPr>
        <p:spPr bwMode="auto">
          <a:xfrm>
            <a:off x="304800" y="1272600"/>
            <a:ext cx="86868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Text, value: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context: Context)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=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(value, 1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Combiner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value.left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value.right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value.left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value.right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11852338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3086100" y="2667000"/>
            <a:ext cx="2971800" cy="990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  <a:r>
              <a:rPr lang="en-US" dirty="0" smtClean="0">
                <a:solidFill>
                  <a:schemeClr val="bg2"/>
                </a:solidFill>
                <a:latin typeface="Gill Sans"/>
                <a:cs typeface="Gill Sans"/>
              </a:rPr>
              <a:t/>
            </a:r>
            <a:br>
              <a:rPr lang="en-US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f: (K1, V1)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/>
            </a:r>
            <a:b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</a:b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⇒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List[(K2, V2)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]</a:t>
            </a:r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3048000" y="1828800"/>
            <a:ext cx="3048000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1700" b="0" dirty="0" smtClean="0">
                <a:solidFill>
                  <a:srgbClr val="000000"/>
                </a:solidFill>
                <a:latin typeface="Andale Mono"/>
                <a:cs typeface="Andale Mono"/>
              </a:rPr>
              <a:t>List[(K1,V1)]</a:t>
            </a:r>
            <a:endParaRPr lang="en-US" sz="17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10" name="Text Box 4"/>
          <p:cNvSpPr txBox="1">
            <a:spLocks noChangeArrowheads="1"/>
          </p:cNvSpPr>
          <p:nvPr/>
        </p:nvSpPr>
        <p:spPr bwMode="auto">
          <a:xfrm>
            <a:off x="3048000" y="5208657"/>
            <a:ext cx="3048000" cy="35394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1700" b="0" dirty="0" smtClean="0">
                <a:solidFill>
                  <a:srgbClr val="000000"/>
                </a:solidFill>
                <a:latin typeface="Andale Mono"/>
                <a:cs typeface="Andale Mono"/>
              </a:rPr>
              <a:t>List[K3,V3])</a:t>
            </a:r>
            <a:endParaRPr lang="en-US" sz="1700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086100" y="3733800"/>
            <a:ext cx="2971800" cy="990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sz="180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br>
              <a:rPr lang="en-US" sz="1800" dirty="0" smtClean="0">
                <a:solidFill>
                  <a:schemeClr val="bg2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g: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K2,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V2])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⇒ List[(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K3, V3)]</a:t>
            </a:r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3" name="Straight Arrow Connector 12"/>
          <p:cNvCxnSpPr>
            <a:stCxn id="8" idx="2"/>
            <a:endCxn id="6" idx="0"/>
          </p:cNvCxnSpPr>
          <p:nvPr/>
        </p:nvCxnSpPr>
        <p:spPr bwMode="auto">
          <a:xfrm>
            <a:off x="4572000" y="2182743"/>
            <a:ext cx="0" cy="48425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2" idx="2"/>
            <a:endCxn id="10" idx="0"/>
          </p:cNvCxnSpPr>
          <p:nvPr/>
        </p:nvCxnSpPr>
        <p:spPr bwMode="auto">
          <a:xfrm>
            <a:off x="4572000" y="4724400"/>
            <a:ext cx="0" cy="484257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MapReduce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3046107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 Box 4"/>
          <p:cNvSpPr txBox="1">
            <a:spLocks noChangeArrowheads="1"/>
          </p:cNvSpPr>
          <p:nvPr/>
        </p:nvSpPr>
        <p:spPr bwMode="auto">
          <a:xfrm>
            <a:off x="304800" y="1442621"/>
            <a:ext cx="868680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Long, value: Text,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(u &lt;- tokenize(value))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 &lt;- neighbors(u))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map(v)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(u, 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[Map],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 = new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HashMap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map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map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Co-occurrence Matrix: Stripes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 rot="21269192">
            <a:off x="3519674" y="3527104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I’ve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6781800" y="4114800"/>
            <a:ext cx="2057400" cy="2231886"/>
            <a:chOff x="3238500" y="2465457"/>
            <a:chExt cx="2057400" cy="2231886"/>
          </a:xfrm>
        </p:grpSpPr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32385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0" name="Text Box 4"/>
            <p:cNvSpPr txBox="1">
              <a:spLocks noChangeArrowheads="1"/>
            </p:cNvSpPr>
            <p:nvPr/>
          </p:nvSpPr>
          <p:spPr bwMode="auto">
            <a:xfrm>
              <a:off x="33909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1" name="Straight Arrow Connector 10"/>
            <p:cNvCxnSpPr>
              <a:stCxn id="9" idx="2"/>
              <a:endCxn id="8" idx="0"/>
            </p:cNvCxnSpPr>
            <p:nvPr/>
          </p:nvCxnSpPr>
          <p:spPr bwMode="auto">
            <a:xfrm>
              <a:off x="42672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2" name="Straight Arrow Connector 11"/>
            <p:cNvCxnSpPr>
              <a:stCxn id="8" idx="2"/>
              <a:endCxn id="10" idx="0"/>
            </p:cNvCxnSpPr>
            <p:nvPr/>
          </p:nvCxnSpPr>
          <p:spPr bwMode="auto">
            <a:xfrm>
              <a:off x="42672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39062799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Computing the mean v2 (again)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304800" y="1272600"/>
            <a:ext cx="8686800" cy="5509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map(key: Text, value: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context: Context)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=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(key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Combiner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], context: Context) 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(value &lt;- values)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value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1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(sum,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Reducer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reduce(key: Text, values: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[Pair], context: Context) 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(value &lt;- values)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sum +=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value.left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+=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value.right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context.write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(key, sum/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5867400" y="4245114"/>
            <a:ext cx="2971800" cy="2231886"/>
            <a:chOff x="5867400" y="2465457"/>
            <a:chExt cx="2971800" cy="2231886"/>
          </a:xfrm>
        </p:grpSpPr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6324600" y="24654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8" name="Rectangle 7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9" name="Text Box 4"/>
            <p:cNvSpPr txBox="1">
              <a:spLocks noChangeArrowheads="1"/>
            </p:cNvSpPr>
            <p:nvPr/>
          </p:nvSpPr>
          <p:spPr bwMode="auto">
            <a:xfrm>
              <a:off x="6477000" y="4343400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10" name="Straight Arrow Connector 9"/>
            <p:cNvCxnSpPr>
              <a:stCxn id="11" idx="2"/>
            </p:cNvCxnSpPr>
            <p:nvPr/>
          </p:nvCxnSpPr>
          <p:spPr bwMode="auto">
            <a:xfrm>
              <a:off x="7353300" y="2819400"/>
              <a:ext cx="0" cy="3048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 bwMode="auto">
            <a:xfrm>
              <a:off x="7353300" y="4114800"/>
              <a:ext cx="0" cy="2286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42075693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Synchronization: Pairs vs. Stripes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063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1: turn synchronization into an ordering 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4435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Sort keys into correct order of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Partition key space so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each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receives appropriate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of partial results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multiple key-value pairs to perform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“pairs” approach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92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2: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structures that bring partial results together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73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reducer receives all the data it needs to complete the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“stripes” approach</a:t>
            </a:r>
          </a:p>
        </p:txBody>
      </p:sp>
      <p:sp>
        <p:nvSpPr>
          <p:cNvPr id="8" name="TextBox 7"/>
          <p:cNvSpPr txBox="1"/>
          <p:nvPr/>
        </p:nvSpPr>
        <p:spPr>
          <a:xfrm rot="21269192">
            <a:off x="3518934" y="5104305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Commutative </a:t>
            </a:r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monoids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4085108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>
            <a:stCxn id="20" idx="2"/>
            <a:endCxn id="13" idx="0"/>
          </p:cNvCxnSpPr>
          <p:nvPr/>
        </p:nvCxnSpPr>
        <p:spPr bwMode="auto">
          <a:xfrm>
            <a:off x="30099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20" idx="2"/>
            <a:endCxn id="11" idx="0"/>
          </p:cNvCxnSpPr>
          <p:nvPr/>
        </p:nvCxnSpPr>
        <p:spPr bwMode="auto">
          <a:xfrm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9" idx="2"/>
            <a:endCxn id="13" idx="0"/>
          </p:cNvCxnSpPr>
          <p:nvPr/>
        </p:nvCxnSpPr>
        <p:spPr bwMode="auto">
          <a:xfrm flipH="1"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9" idx="2"/>
            <a:endCxn id="11" idx="0"/>
          </p:cNvCxnSpPr>
          <p:nvPr/>
        </p:nvCxnSpPr>
        <p:spPr bwMode="auto">
          <a:xfrm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2"/>
            <a:endCxn id="12" idx="0"/>
          </p:cNvCxnSpPr>
          <p:nvPr/>
        </p:nvCxnSpPr>
        <p:spPr bwMode="auto">
          <a:xfrm flipH="1"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5626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7338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4384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3"/>
          <p:cNvCxnSpPr>
            <a:stCxn id="20" idx="2"/>
            <a:endCxn id="12" idx="0"/>
          </p:cNvCxnSpPr>
          <p:nvPr/>
        </p:nvCxnSpPr>
        <p:spPr bwMode="auto">
          <a:xfrm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9" idx="2"/>
            <a:endCxn id="12" idx="0"/>
          </p:cNvCxnSpPr>
          <p:nvPr/>
        </p:nvCxnSpPr>
        <p:spPr bwMode="auto">
          <a:xfrm>
            <a:off x="43053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8" idx="2"/>
            <a:endCxn id="13" idx="0"/>
          </p:cNvCxnSpPr>
          <p:nvPr/>
        </p:nvCxnSpPr>
        <p:spPr bwMode="auto">
          <a:xfrm flipH="1"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8" idx="2"/>
            <a:endCxn id="11" idx="0"/>
          </p:cNvCxnSpPr>
          <p:nvPr/>
        </p:nvCxnSpPr>
        <p:spPr bwMode="auto">
          <a:xfrm>
            <a:off x="61341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5626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7338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24384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9200" y="2971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29200" y="43858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5558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But commutative 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monoids 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help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Because you can’t avoid this</a:t>
            </a:r>
            <a:r>
              <a:rPr lang="mr-IN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1209683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Synchronization: Pairs vs. Stripes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0" y="206335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1: turn synchronization into an ordering problem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444353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Sort keys into correct order of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Partition key space so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each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reducer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receives appropriate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set of partial results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Hold state in reducer across multiple key-value pairs to perform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“pairs” approach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092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Approach 2: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data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structures that bring partial results together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473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Each reducer receives all the data it needs to complete the computation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7030A0"/>
                </a:solidFill>
                <a:latin typeface="Gill Sans"/>
                <a:cs typeface="Gill Sans"/>
              </a:rPr>
              <a:t>Illustrated by the “stripes” approach</a:t>
            </a:r>
          </a:p>
        </p:txBody>
      </p:sp>
      <p:sp>
        <p:nvSpPr>
          <p:cNvPr id="8" name="TextBox 7"/>
          <p:cNvSpPr txBox="1"/>
          <p:nvPr/>
        </p:nvSpPr>
        <p:spPr>
          <a:xfrm rot="21269192">
            <a:off x="3518934" y="5104305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Commutative </a:t>
            </a:r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monoids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1226345">
            <a:off x="5027830" y="3608896"/>
            <a:ext cx="365053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about this?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352115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2" name="TextBox 3"/>
          <p:cNvSpPr txBox="1">
            <a:spLocks noChangeArrowheads="1"/>
          </p:cNvSpPr>
          <p:nvPr/>
        </p:nvSpPr>
        <p:spPr bwMode="auto">
          <a:xfrm>
            <a:off x="1630362" y="2254984"/>
            <a:ext cx="1475084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3" name="Right Arrow 4"/>
          <p:cNvSpPr>
            <a:spLocks noChangeArrowheads="1"/>
          </p:cNvSpPr>
          <p:nvPr/>
        </p:nvSpPr>
        <p:spPr bwMode="auto">
          <a:xfrm>
            <a:off x="3916362" y="2667734"/>
            <a:ext cx="914400" cy="381000"/>
          </a:xfrm>
          <a:prstGeom prst="rightArrow">
            <a:avLst>
              <a:gd name="adj1" fmla="val 50000"/>
              <a:gd name="adj2" fmla="val 50000"/>
            </a:avLst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7414" name="TextBox 6"/>
          <p:cNvSpPr txBox="1">
            <a:spLocks noChangeArrowheads="1"/>
          </p:cNvSpPr>
          <p:nvPr/>
        </p:nvSpPr>
        <p:spPr bwMode="ltGray">
          <a:xfrm>
            <a:off x="1630362" y="1829534"/>
            <a:ext cx="1369286" cy="40011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*) → 32 </a:t>
            </a:r>
          </a:p>
        </p:txBody>
      </p:sp>
      <p:sp>
        <p:nvSpPr>
          <p:cNvPr id="17415" name="TextBox 7"/>
          <p:cNvSpPr txBox="1">
            <a:spLocks noChangeArrowheads="1"/>
          </p:cNvSpPr>
          <p:nvPr/>
        </p:nvSpPr>
        <p:spPr bwMode="auto">
          <a:xfrm>
            <a:off x="5335587" y="2254984"/>
            <a:ext cx="1874231" cy="163121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1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3 / 32 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2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12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3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7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(a, b</a:t>
            </a:r>
            <a:r>
              <a:rPr lang="en-US" sz="2000" b="0" baseline="-2500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4</a:t>
            </a:r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) → 1 / 32</a:t>
            </a:r>
          </a:p>
          <a:p>
            <a:r>
              <a:rPr lang="en-US" sz="2000" b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…</a:t>
            </a:r>
          </a:p>
        </p:txBody>
      </p:sp>
      <p:sp>
        <p:nvSpPr>
          <p:cNvPr id="17416" name="TextBox 8"/>
          <p:cNvSpPr txBox="1">
            <a:spLocks noChangeArrowheads="1"/>
          </p:cNvSpPr>
          <p:nvPr/>
        </p:nvSpPr>
        <p:spPr bwMode="auto">
          <a:xfrm>
            <a:off x="3230562" y="1872397"/>
            <a:ext cx="3556038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Reducer holds this value in memory</a:t>
            </a: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f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(B|A): “</a:t>
            </a:r>
            <a:r>
              <a:rPr lang="mr-IN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Pairs</a:t>
            </a:r>
            <a:r>
              <a:rPr lang="mr-IN" sz="3600" b="0" kern="0" dirty="0">
                <a:solidFill>
                  <a:srgbClr val="000000"/>
                </a:solidFill>
                <a:latin typeface="Gill Sans"/>
                <a:cs typeface="Gill Sans"/>
              </a:rPr>
              <a:t>” 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239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For this to work: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1752600" y="4620161"/>
            <a:ext cx="64008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Emit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extra (a, *) for every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b</a:t>
            </a:r>
            <a:r>
              <a:rPr lang="en-US" sz="2000" b="0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 mapper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sure all a’s get sent to same reducer (use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partitioner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sure (a, *) comes first (define sort order)</a:t>
            </a:r>
          </a:p>
          <a:p>
            <a:pPr lvl="0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Hold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in reducer across different key-value pairs</a:t>
            </a:r>
          </a:p>
        </p:txBody>
      </p:sp>
    </p:spTree>
    <p:extLst>
      <p:ext uri="{BB962C8B-B14F-4D97-AF65-F5344CB8AC3E}">
        <p14:creationId xmlns:p14="http://schemas.microsoft.com/office/powerpoint/2010/main" val="140472309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1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f142.gi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54217">
            <a:off x="635365" y="812874"/>
            <a:ext cx="3804486" cy="52578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4876800" y="21336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Two superpowers: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029200" y="3048000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Associativity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029200" y="3453824"/>
            <a:ext cx="35052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Commutativity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029200" y="3881735"/>
            <a:ext cx="3505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(sorting)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662942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Straight Arrow Connector 5"/>
          <p:cNvCxnSpPr>
            <a:stCxn id="20" idx="2"/>
            <a:endCxn id="13" idx="0"/>
          </p:cNvCxnSpPr>
          <p:nvPr/>
        </p:nvCxnSpPr>
        <p:spPr bwMode="auto">
          <a:xfrm>
            <a:off x="30099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" name="Straight Arrow Connector 6"/>
          <p:cNvCxnSpPr>
            <a:stCxn id="20" idx="2"/>
            <a:endCxn id="11" idx="0"/>
          </p:cNvCxnSpPr>
          <p:nvPr/>
        </p:nvCxnSpPr>
        <p:spPr bwMode="auto">
          <a:xfrm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Arrow Connector 7"/>
          <p:cNvCxnSpPr>
            <a:stCxn id="19" idx="2"/>
            <a:endCxn id="13" idx="0"/>
          </p:cNvCxnSpPr>
          <p:nvPr/>
        </p:nvCxnSpPr>
        <p:spPr bwMode="auto">
          <a:xfrm flipH="1"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" name="Straight Arrow Connector 8"/>
          <p:cNvCxnSpPr>
            <a:stCxn id="19" idx="2"/>
            <a:endCxn id="11" idx="0"/>
          </p:cNvCxnSpPr>
          <p:nvPr/>
        </p:nvCxnSpPr>
        <p:spPr bwMode="auto">
          <a:xfrm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18" idx="2"/>
            <a:endCxn id="12" idx="0"/>
          </p:cNvCxnSpPr>
          <p:nvPr/>
        </p:nvCxnSpPr>
        <p:spPr bwMode="auto">
          <a:xfrm flipH="1">
            <a:off x="4305300" y="3429000"/>
            <a:ext cx="18288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" name="Rectangle 10"/>
          <p:cNvSpPr>
            <a:spLocks noChangeArrowheads="1"/>
          </p:cNvSpPr>
          <p:nvPr/>
        </p:nvSpPr>
        <p:spPr bwMode="auto">
          <a:xfrm>
            <a:off x="55626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2" name="Rectangle 11"/>
          <p:cNvSpPr>
            <a:spLocks noChangeArrowheads="1"/>
          </p:cNvSpPr>
          <p:nvPr/>
        </p:nvSpPr>
        <p:spPr bwMode="auto">
          <a:xfrm>
            <a:off x="37338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2438400" y="42672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3"/>
          <p:cNvCxnSpPr>
            <a:stCxn id="20" idx="2"/>
            <a:endCxn id="12" idx="0"/>
          </p:cNvCxnSpPr>
          <p:nvPr/>
        </p:nvCxnSpPr>
        <p:spPr bwMode="auto">
          <a:xfrm>
            <a:off x="3009900" y="3429000"/>
            <a:ext cx="12954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4"/>
          <p:cNvCxnSpPr>
            <a:stCxn id="19" idx="2"/>
            <a:endCxn id="12" idx="0"/>
          </p:cNvCxnSpPr>
          <p:nvPr/>
        </p:nvCxnSpPr>
        <p:spPr bwMode="auto">
          <a:xfrm>
            <a:off x="43053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5"/>
          <p:cNvCxnSpPr>
            <a:stCxn id="18" idx="2"/>
            <a:endCxn id="13" idx="0"/>
          </p:cNvCxnSpPr>
          <p:nvPr/>
        </p:nvCxnSpPr>
        <p:spPr bwMode="auto">
          <a:xfrm flipH="1">
            <a:off x="3009900" y="3429000"/>
            <a:ext cx="312420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>
            <a:stCxn id="18" idx="2"/>
            <a:endCxn id="11" idx="0"/>
          </p:cNvCxnSpPr>
          <p:nvPr/>
        </p:nvCxnSpPr>
        <p:spPr bwMode="auto">
          <a:xfrm>
            <a:off x="6134100" y="3429000"/>
            <a:ext cx="0" cy="8382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>
            <a:spLocks noChangeArrowheads="1"/>
          </p:cNvSpPr>
          <p:nvPr/>
        </p:nvSpPr>
        <p:spPr bwMode="auto">
          <a:xfrm>
            <a:off x="55626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37338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0" name="Rectangle 19"/>
          <p:cNvSpPr>
            <a:spLocks noChangeArrowheads="1"/>
          </p:cNvSpPr>
          <p:nvPr/>
        </p:nvSpPr>
        <p:spPr bwMode="auto">
          <a:xfrm>
            <a:off x="2438400" y="2819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en-US" b="0" dirty="0">
              <a:solidFill>
                <a:schemeClr val="bg2"/>
              </a:solidFill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5029200" y="2971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2" name="TextBox 21"/>
          <p:cNvSpPr txBox="1"/>
          <p:nvPr/>
        </p:nvSpPr>
        <p:spPr>
          <a:xfrm>
            <a:off x="5029200" y="43858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…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0" y="5558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Sequence your computations by sorting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When you can’t “</a:t>
            </a: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monoidify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”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3104857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 Apt Quote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2477631"/>
            <a:ext cx="9144000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All problems in computer science can be solved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by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another level of indirection...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Except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for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the</a:t>
            </a:r>
          </a:p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problem of too many layers of indirection. </a:t>
            </a:r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endParaRPr lang="en-US" sz="2800" b="0" dirty="0" smtClean="0">
              <a:solidFill>
                <a:schemeClr val="bg1"/>
              </a:solidFill>
              <a:latin typeface="Gill Sans"/>
              <a:cs typeface="Gill Sans"/>
            </a:endParaRPr>
          </a:p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                            - David Wheeler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7198902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RY_01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145572" y="0"/>
            <a:ext cx="10289572" cy="6858000"/>
          </a:xfrm>
          <a:prstGeom prst="rect">
            <a:avLst/>
          </a:prstGeom>
        </p:spPr>
      </p:pic>
      <p:sp>
        <p:nvSpPr>
          <p:cNvPr id="3" name="TextBox 4"/>
          <p:cNvSpPr txBox="1">
            <a:spLocks noChangeArrowheads="1"/>
          </p:cNvSpPr>
          <p:nvPr/>
        </p:nvSpPr>
        <p:spPr bwMode="auto">
          <a:xfrm>
            <a:off x="0" y="6611938"/>
            <a:ext cx="1075773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Google</a:t>
            </a:r>
            <a:endParaRPr lang="en-US" sz="1000" b="0" dirty="0"/>
          </a:p>
        </p:txBody>
      </p:sp>
      <p:sp>
        <p:nvSpPr>
          <p:cNvPr id="4" name="Text Box 4"/>
          <p:cNvSpPr txBox="1">
            <a:spLocks noChangeArrowheads="1"/>
          </p:cNvSpPr>
          <p:nvPr/>
        </p:nvSpPr>
        <p:spPr bwMode="auto">
          <a:xfrm>
            <a:off x="0" y="1625024"/>
            <a:ext cx="91440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The datacenter </a:t>
            </a:r>
            <a:r>
              <a:rPr lang="en-US" sz="3200" b="0" i="1" dirty="0" smtClean="0">
                <a:solidFill>
                  <a:srgbClr val="FFFFFF"/>
                </a:solidFill>
                <a:latin typeface="Gill Sans"/>
                <a:cs typeface="Gill Sans"/>
              </a:rPr>
              <a:t>is</a:t>
            </a:r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 the computer!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7" name="Text Box 4"/>
          <p:cNvSpPr txBox="1">
            <a:spLocks noChangeArrowheads="1"/>
          </p:cNvSpPr>
          <p:nvPr/>
        </p:nvSpPr>
        <p:spPr bwMode="auto">
          <a:xfrm>
            <a:off x="2057400" y="2209800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What’s the instruction set?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8" name="Text Box 4"/>
          <p:cNvSpPr txBox="1">
            <a:spLocks noChangeArrowheads="1"/>
          </p:cNvSpPr>
          <p:nvPr/>
        </p:nvSpPr>
        <p:spPr bwMode="auto">
          <a:xfrm>
            <a:off x="2057400" y="2691824"/>
            <a:ext cx="5029200" cy="584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FFFF"/>
                </a:solidFill>
                <a:latin typeface="Gill Sans"/>
                <a:cs typeface="Gill Sans"/>
              </a:rPr>
              <a:t>What are the abstractions?</a:t>
            </a:r>
            <a:endParaRPr lang="en-US" sz="32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8362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8" name="Group 57"/>
          <p:cNvGrpSpPr/>
          <p:nvPr/>
        </p:nvGrpSpPr>
        <p:grpSpPr>
          <a:xfrm>
            <a:off x="1371600" y="1981200"/>
            <a:ext cx="1371600" cy="3352800"/>
            <a:chOff x="152400" y="1905000"/>
            <a:chExt cx="1371600" cy="3352800"/>
          </a:xfrm>
        </p:grpSpPr>
        <p:sp>
          <p:nvSpPr>
            <p:cNvPr id="4" name="Text Box 4"/>
            <p:cNvSpPr txBox="1">
              <a:spLocks noChangeArrowheads="1"/>
            </p:cNvSpPr>
            <p:nvPr/>
          </p:nvSpPr>
          <p:spPr bwMode="auto">
            <a:xfrm>
              <a:off x="304800" y="1905000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" name="Text Box 4"/>
            <p:cNvSpPr txBox="1">
              <a:spLocks noChangeArrowheads="1"/>
            </p:cNvSpPr>
            <p:nvPr/>
          </p:nvSpPr>
          <p:spPr bwMode="auto">
            <a:xfrm>
              <a:off x="304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12" name="Rectangle 11"/>
            <p:cNvSpPr>
              <a:spLocks noChangeArrowheads="1"/>
            </p:cNvSpPr>
            <p:nvPr/>
          </p:nvSpPr>
          <p:spPr bwMode="auto">
            <a:xfrm>
              <a:off x="152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filter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) 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Boolean</a:t>
              </a:r>
            </a:p>
          </p:txBody>
        </p:sp>
        <p:cxnSp>
          <p:nvCxnSpPr>
            <p:cNvPr id="16" name="Straight Arrow Connector 15"/>
            <p:cNvCxnSpPr>
              <a:stCxn id="4" idx="2"/>
              <a:endCxn id="12" idx="0"/>
            </p:cNvCxnSpPr>
            <p:nvPr/>
          </p:nvCxnSpPr>
          <p:spPr bwMode="auto">
            <a:xfrm>
              <a:off x="838200" y="2258943"/>
              <a:ext cx="0" cy="8652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8" name="Straight Arrow Connector 17"/>
            <p:cNvCxnSpPr>
              <a:stCxn id="12" idx="2"/>
              <a:endCxn id="5" idx="0"/>
            </p:cNvCxnSpPr>
            <p:nvPr/>
          </p:nvCxnSpPr>
          <p:spPr bwMode="auto">
            <a:xfrm>
              <a:off x="838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381000" y="1447800"/>
            <a:ext cx="1371600" cy="3325743"/>
            <a:chOff x="1676400" y="1932057"/>
            <a:chExt cx="1371600" cy="3325743"/>
          </a:xfrm>
        </p:grpSpPr>
        <p:sp>
          <p:nvSpPr>
            <p:cNvPr id="13" name="Rectangle 12"/>
            <p:cNvSpPr>
              <a:spLocks noChangeArrowheads="1"/>
            </p:cNvSpPr>
            <p:nvPr/>
          </p:nvSpPr>
          <p:spPr bwMode="auto">
            <a:xfrm>
              <a:off x="1676400" y="3124200"/>
              <a:ext cx="1371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24" name="Text Box 4"/>
            <p:cNvSpPr txBox="1">
              <a:spLocks noChangeArrowheads="1"/>
            </p:cNvSpPr>
            <p:nvPr/>
          </p:nvSpPr>
          <p:spPr bwMode="auto">
            <a:xfrm>
              <a:off x="18288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5" name="Straight Arrow Connector 24"/>
            <p:cNvCxnSpPr>
              <a:stCxn id="24" idx="2"/>
              <a:endCxn id="13" idx="0"/>
            </p:cNvCxnSpPr>
            <p:nvPr/>
          </p:nvCxnSpPr>
          <p:spPr bwMode="auto">
            <a:xfrm>
              <a:off x="2362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0" name="Text Box 4"/>
            <p:cNvSpPr txBox="1">
              <a:spLocks noChangeArrowheads="1"/>
            </p:cNvSpPr>
            <p:nvPr/>
          </p:nvSpPr>
          <p:spPr bwMode="auto">
            <a:xfrm>
              <a:off x="18288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1" name="Straight Arrow Connector 30"/>
            <p:cNvCxnSpPr>
              <a:stCxn id="13" idx="2"/>
              <a:endCxn id="30" idx="0"/>
            </p:cNvCxnSpPr>
            <p:nvPr/>
          </p:nvCxnSpPr>
          <p:spPr bwMode="auto">
            <a:xfrm>
              <a:off x="2362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0" name="Group 59"/>
          <p:cNvGrpSpPr/>
          <p:nvPr/>
        </p:nvGrpSpPr>
        <p:grpSpPr>
          <a:xfrm>
            <a:off x="2057400" y="1371600"/>
            <a:ext cx="2514600" cy="3325743"/>
            <a:chOff x="3962400" y="1932057"/>
            <a:chExt cx="2514600" cy="3325743"/>
          </a:xfrm>
        </p:grpSpPr>
        <p:sp>
          <p:nvSpPr>
            <p:cNvPr id="14" name="Rectangle 13"/>
            <p:cNvSpPr>
              <a:spLocks noChangeArrowheads="1"/>
            </p:cNvSpPr>
            <p:nvPr/>
          </p:nvSpPr>
          <p:spPr bwMode="auto">
            <a:xfrm>
              <a:off x="3962400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⇒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TraversableOnce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[U]</a:t>
              </a:r>
            </a:p>
          </p:txBody>
        </p:sp>
        <p:sp>
          <p:nvSpPr>
            <p:cNvPr id="26" name="Text Box 4"/>
            <p:cNvSpPr txBox="1">
              <a:spLocks noChangeArrowheads="1"/>
            </p:cNvSpPr>
            <p:nvPr/>
          </p:nvSpPr>
          <p:spPr bwMode="auto">
            <a:xfrm>
              <a:off x="46863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7" name="Straight Arrow Connector 26"/>
            <p:cNvCxnSpPr>
              <a:stCxn id="26" idx="2"/>
              <a:endCxn id="14" idx="0"/>
            </p:cNvCxnSpPr>
            <p:nvPr/>
          </p:nvCxnSpPr>
          <p:spPr bwMode="auto">
            <a:xfrm>
              <a:off x="52197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2" name="Text Box 4"/>
            <p:cNvSpPr txBox="1">
              <a:spLocks noChangeArrowheads="1"/>
            </p:cNvSpPr>
            <p:nvPr/>
          </p:nvSpPr>
          <p:spPr bwMode="auto">
            <a:xfrm>
              <a:off x="46863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3" name="Straight Arrow Connector 32"/>
            <p:cNvCxnSpPr>
              <a:stCxn id="14" idx="2"/>
              <a:endCxn id="32" idx="0"/>
            </p:cNvCxnSpPr>
            <p:nvPr/>
          </p:nvCxnSpPr>
          <p:spPr bwMode="auto">
            <a:xfrm>
              <a:off x="52197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1" name="Group 60"/>
          <p:cNvGrpSpPr/>
          <p:nvPr/>
        </p:nvGrpSpPr>
        <p:grpSpPr>
          <a:xfrm>
            <a:off x="2590800" y="2133600"/>
            <a:ext cx="2514600" cy="3325743"/>
            <a:chOff x="6596038" y="1932057"/>
            <a:chExt cx="2514600" cy="3325743"/>
          </a:xfrm>
        </p:grpSpPr>
        <p:sp>
          <p:nvSpPr>
            <p:cNvPr id="15" name="Rectangle 14"/>
            <p:cNvSpPr>
              <a:spLocks noChangeArrowheads="1"/>
            </p:cNvSpPr>
            <p:nvPr/>
          </p:nvSpPr>
          <p:spPr bwMode="auto">
            <a:xfrm>
              <a:off x="6596038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mapPartitions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(Iterator[T])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/>
              </a:r>
              <a:b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</a:b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⇒ 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Iterator[U]</a:t>
              </a:r>
            </a:p>
          </p:txBody>
        </p:sp>
        <p:sp>
          <p:nvSpPr>
            <p:cNvPr id="28" name="Text Box 4"/>
            <p:cNvSpPr txBox="1">
              <a:spLocks noChangeArrowheads="1"/>
            </p:cNvSpPr>
            <p:nvPr/>
          </p:nvSpPr>
          <p:spPr bwMode="auto">
            <a:xfrm>
              <a:off x="7319938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29" name="Straight Arrow Connector 28"/>
            <p:cNvCxnSpPr>
              <a:stCxn id="28" idx="2"/>
              <a:endCxn id="15" idx="0"/>
            </p:cNvCxnSpPr>
            <p:nvPr/>
          </p:nvCxnSpPr>
          <p:spPr bwMode="auto">
            <a:xfrm>
              <a:off x="7853338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34" name="Text Box 4"/>
            <p:cNvSpPr txBox="1">
              <a:spLocks noChangeArrowheads="1"/>
            </p:cNvSpPr>
            <p:nvPr/>
          </p:nvSpPr>
          <p:spPr bwMode="auto">
            <a:xfrm>
              <a:off x="7319938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35" name="Straight Arrow Connector 34"/>
            <p:cNvCxnSpPr>
              <a:stCxn id="15" idx="2"/>
              <a:endCxn id="34" idx="0"/>
            </p:cNvCxnSpPr>
            <p:nvPr/>
          </p:nvCxnSpPr>
          <p:spPr bwMode="auto">
            <a:xfrm>
              <a:off x="7853338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36" name="Group 35"/>
          <p:cNvGrpSpPr/>
          <p:nvPr/>
        </p:nvGrpSpPr>
        <p:grpSpPr>
          <a:xfrm>
            <a:off x="3886200" y="1295400"/>
            <a:ext cx="3124200" cy="3325743"/>
            <a:chOff x="76200" y="1932057"/>
            <a:chExt cx="3124200" cy="3325743"/>
          </a:xfrm>
        </p:grpSpPr>
        <p:sp>
          <p:nvSpPr>
            <p:cNvPr id="37" name="Text Box 4"/>
            <p:cNvSpPr txBox="1">
              <a:spLocks noChangeArrowheads="1"/>
            </p:cNvSpPr>
            <p:nvPr/>
          </p:nvSpPr>
          <p:spPr bwMode="auto">
            <a:xfrm>
              <a:off x="609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38" name="Text Box 4"/>
            <p:cNvSpPr txBox="1">
              <a:spLocks noChangeArrowheads="1"/>
            </p:cNvSpPr>
            <p:nvPr/>
          </p:nvSpPr>
          <p:spPr bwMode="auto">
            <a:xfrm>
              <a:off x="76200" y="4903857"/>
              <a:ext cx="31242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V])]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39" name="Rectangle 38"/>
            <p:cNvSpPr>
              <a:spLocks noChangeArrowheads="1"/>
            </p:cNvSpPr>
            <p:nvPr/>
          </p:nvSpPr>
          <p:spPr bwMode="auto">
            <a:xfrm>
              <a:off x="6096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groupByKey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40" name="Straight Arrow Connector 39"/>
            <p:cNvCxnSpPr>
              <a:stCxn id="37" idx="2"/>
              <a:endCxn id="39" idx="0"/>
            </p:cNvCxnSpPr>
            <p:nvPr/>
          </p:nvCxnSpPr>
          <p:spPr bwMode="auto">
            <a:xfrm>
              <a:off x="1638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1" name="Straight Arrow Connector 40"/>
            <p:cNvCxnSpPr>
              <a:stCxn id="39" idx="2"/>
              <a:endCxn id="38" idx="0"/>
            </p:cNvCxnSpPr>
            <p:nvPr/>
          </p:nvCxnSpPr>
          <p:spPr bwMode="auto">
            <a:xfrm>
              <a:off x="1638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5638800" y="2209800"/>
            <a:ext cx="2057400" cy="3325743"/>
            <a:chOff x="3238500" y="1932057"/>
            <a:chExt cx="2057400" cy="3325743"/>
          </a:xfrm>
        </p:grpSpPr>
        <p:sp>
          <p:nvSpPr>
            <p:cNvPr id="43" name="Rectangle 42"/>
            <p:cNvSpPr>
              <a:spLocks noChangeArrowheads="1"/>
            </p:cNvSpPr>
            <p:nvPr/>
          </p:nvSpPr>
          <p:spPr bwMode="auto">
            <a:xfrm>
              <a:off x="3238500" y="3124200"/>
              <a:ext cx="20574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(V, V) ⇒ V</a:t>
              </a:r>
            </a:p>
          </p:txBody>
        </p:sp>
        <p:sp>
          <p:nvSpPr>
            <p:cNvPr id="44" name="Text Box 4"/>
            <p:cNvSpPr txBox="1">
              <a:spLocks noChangeArrowheads="1"/>
            </p:cNvSpPr>
            <p:nvPr/>
          </p:nvSpPr>
          <p:spPr bwMode="auto">
            <a:xfrm>
              <a:off x="32385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45" name="Text Box 4"/>
            <p:cNvSpPr txBox="1">
              <a:spLocks noChangeArrowheads="1"/>
            </p:cNvSpPr>
            <p:nvPr/>
          </p:nvSpPr>
          <p:spPr bwMode="auto">
            <a:xfrm>
              <a:off x="33909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46" name="Straight Arrow Connector 45"/>
            <p:cNvCxnSpPr>
              <a:stCxn id="44" idx="2"/>
              <a:endCxn id="43" idx="0"/>
            </p:cNvCxnSpPr>
            <p:nvPr/>
          </p:nvCxnSpPr>
          <p:spPr bwMode="auto">
            <a:xfrm>
              <a:off x="42672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47" name="Straight Arrow Connector 46"/>
            <p:cNvCxnSpPr>
              <a:stCxn id="43" idx="2"/>
              <a:endCxn id="45" idx="0"/>
            </p:cNvCxnSpPr>
            <p:nvPr/>
          </p:nvCxnSpPr>
          <p:spPr bwMode="auto">
            <a:xfrm>
              <a:off x="42672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48" name="Group 47"/>
          <p:cNvGrpSpPr/>
          <p:nvPr/>
        </p:nvGrpSpPr>
        <p:grpSpPr>
          <a:xfrm>
            <a:off x="6096000" y="1425714"/>
            <a:ext cx="2971800" cy="3325743"/>
            <a:chOff x="5867400" y="1932057"/>
            <a:chExt cx="2971800" cy="3325743"/>
          </a:xfrm>
        </p:grpSpPr>
        <p:sp>
          <p:nvSpPr>
            <p:cNvPr id="49" name="Text Box 4"/>
            <p:cNvSpPr txBox="1">
              <a:spLocks noChangeArrowheads="1"/>
            </p:cNvSpPr>
            <p:nvPr/>
          </p:nvSpPr>
          <p:spPr bwMode="auto">
            <a:xfrm>
              <a:off x="63246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0" name="Rectangle 49"/>
            <p:cNvSpPr>
              <a:spLocks noChangeArrowheads="1"/>
            </p:cNvSpPr>
            <p:nvPr/>
          </p:nvSpPr>
          <p:spPr bwMode="auto">
            <a:xfrm>
              <a:off x="5867400" y="3124200"/>
              <a:ext cx="29718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>
                  <a:solidFill>
                    <a:schemeClr val="bg2"/>
                  </a:solidFill>
                  <a:latin typeface="Gill Sans"/>
                  <a:cs typeface="Gill Sans"/>
                </a:rPr>
                <a:t>aggregateByKey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  <a:p>
              <a:pPr algn="ctr"/>
              <a:r>
                <a:rPr lang="en-US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seqOp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V) ⇒ U,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combOp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: (U, U) ⇒ </a:t>
              </a:r>
              <a:r>
                <a:rPr lang="en-US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U</a:t>
              </a:r>
              <a:endParaRPr lang="en-US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51" name="Text Box 4"/>
            <p:cNvSpPr txBox="1">
              <a:spLocks noChangeArrowheads="1"/>
            </p:cNvSpPr>
            <p:nvPr/>
          </p:nvSpPr>
          <p:spPr bwMode="auto">
            <a:xfrm>
              <a:off x="6477000" y="4903857"/>
              <a:ext cx="17526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U)]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52" name="Straight Arrow Connector 51"/>
            <p:cNvCxnSpPr>
              <a:stCxn id="49" idx="2"/>
              <a:endCxn id="50" idx="0"/>
            </p:cNvCxnSpPr>
            <p:nvPr/>
          </p:nvCxnSpPr>
          <p:spPr bwMode="auto">
            <a:xfrm>
              <a:off x="73533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53" name="Straight Arrow Connector 52"/>
            <p:cNvCxnSpPr>
              <a:stCxn id="50" idx="2"/>
              <a:endCxn id="51" idx="0"/>
            </p:cNvCxnSpPr>
            <p:nvPr/>
          </p:nvCxnSpPr>
          <p:spPr bwMode="auto">
            <a:xfrm>
              <a:off x="7353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609600" y="3608457"/>
            <a:ext cx="3733800" cy="3325743"/>
            <a:chOff x="381000" y="1932057"/>
            <a:chExt cx="3733800" cy="3325743"/>
          </a:xfrm>
        </p:grpSpPr>
        <p:sp>
          <p:nvSpPr>
            <p:cNvPr id="55" name="Text Box 4"/>
            <p:cNvSpPr txBox="1">
              <a:spLocks noChangeArrowheads="1"/>
            </p:cNvSpPr>
            <p:nvPr/>
          </p:nvSpPr>
          <p:spPr bwMode="auto">
            <a:xfrm>
              <a:off x="14097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56" name="Text Box 4"/>
            <p:cNvSpPr txBox="1">
              <a:spLocks noChangeArrowheads="1"/>
            </p:cNvSpPr>
            <p:nvPr/>
          </p:nvSpPr>
          <p:spPr bwMode="auto">
            <a:xfrm>
              <a:off x="3810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</a:p>
          </p:txBody>
        </p:sp>
        <p:sp>
          <p:nvSpPr>
            <p:cNvPr id="57" name="Rectangle 56"/>
            <p:cNvSpPr>
              <a:spLocks noChangeArrowheads="1"/>
            </p:cNvSpPr>
            <p:nvPr/>
          </p:nvSpPr>
          <p:spPr bwMode="auto">
            <a:xfrm>
              <a:off x="1676400" y="3124200"/>
              <a:ext cx="11430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sort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62" name="Straight Arrow Connector 61"/>
            <p:cNvCxnSpPr>
              <a:stCxn id="57" idx="2"/>
              <a:endCxn id="56" idx="0"/>
            </p:cNvCxnSpPr>
            <p:nvPr/>
          </p:nvCxnSpPr>
          <p:spPr bwMode="auto">
            <a:xfrm>
              <a:off x="22479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64" name="Straight Arrow Connector 63"/>
            <p:cNvCxnSpPr>
              <a:stCxn id="55" idx="2"/>
              <a:endCxn id="57" idx="0"/>
            </p:cNvCxnSpPr>
            <p:nvPr/>
          </p:nvCxnSpPr>
          <p:spPr bwMode="auto">
            <a:xfrm>
              <a:off x="22479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65" name="Group 64"/>
          <p:cNvGrpSpPr/>
          <p:nvPr/>
        </p:nvGrpSpPr>
        <p:grpSpPr>
          <a:xfrm>
            <a:off x="3352800" y="3684657"/>
            <a:ext cx="3886200" cy="3325743"/>
            <a:chOff x="457200" y="1932057"/>
            <a:chExt cx="3886200" cy="3325743"/>
          </a:xfrm>
        </p:grpSpPr>
        <p:sp>
          <p:nvSpPr>
            <p:cNvPr id="66" name="Rectangle 65"/>
            <p:cNvSpPr>
              <a:spLocks noChangeArrowheads="1"/>
            </p:cNvSpPr>
            <p:nvPr/>
          </p:nvSpPr>
          <p:spPr bwMode="auto">
            <a:xfrm>
              <a:off x="12954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join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67" name="Text Box 4"/>
            <p:cNvSpPr txBox="1">
              <a:spLocks noChangeArrowheads="1"/>
            </p:cNvSpPr>
            <p:nvPr/>
          </p:nvSpPr>
          <p:spPr bwMode="auto">
            <a:xfrm>
              <a:off x="5334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68" name="Text Box 4"/>
            <p:cNvSpPr txBox="1">
              <a:spLocks noChangeArrowheads="1"/>
            </p:cNvSpPr>
            <p:nvPr/>
          </p:nvSpPr>
          <p:spPr bwMode="auto">
            <a:xfrm>
              <a:off x="457200" y="4903857"/>
              <a:ext cx="3733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(V, W))]</a:t>
              </a:r>
            </a:p>
          </p:txBody>
        </p:sp>
        <p:sp>
          <p:nvSpPr>
            <p:cNvPr id="69" name="Text Box 4"/>
            <p:cNvSpPr txBox="1">
              <a:spLocks noChangeArrowheads="1"/>
            </p:cNvSpPr>
            <p:nvPr/>
          </p:nvSpPr>
          <p:spPr bwMode="auto">
            <a:xfrm>
              <a:off x="22860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0" name="Straight Arrow Connector 69"/>
            <p:cNvCxnSpPr>
              <a:endCxn id="68" idx="0"/>
            </p:cNvCxnSpPr>
            <p:nvPr/>
          </p:nvCxnSpPr>
          <p:spPr bwMode="auto">
            <a:xfrm>
              <a:off x="23241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1" name="Elbow Connector 70"/>
            <p:cNvCxnSpPr>
              <a:stCxn id="67" idx="2"/>
            </p:cNvCxnSpPr>
            <p:nvPr/>
          </p:nvCxnSpPr>
          <p:spPr bwMode="auto">
            <a:xfrm rot="16200000" flipH="1">
              <a:off x="12382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2" name="Elbow Connector 71"/>
            <p:cNvCxnSpPr>
              <a:stCxn id="69" idx="2"/>
            </p:cNvCxnSpPr>
            <p:nvPr/>
          </p:nvCxnSpPr>
          <p:spPr bwMode="auto">
            <a:xfrm rot="5400000">
              <a:off x="22098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grpSp>
        <p:nvGrpSpPr>
          <p:cNvPr id="73" name="Group 72"/>
          <p:cNvGrpSpPr/>
          <p:nvPr/>
        </p:nvGrpSpPr>
        <p:grpSpPr>
          <a:xfrm>
            <a:off x="4572000" y="3379857"/>
            <a:ext cx="4953000" cy="3325743"/>
            <a:chOff x="4114800" y="1932057"/>
            <a:chExt cx="4953000" cy="3325743"/>
          </a:xfrm>
        </p:grpSpPr>
        <p:sp>
          <p:nvSpPr>
            <p:cNvPr id="74" name="Text Box 4"/>
            <p:cNvSpPr txBox="1">
              <a:spLocks noChangeArrowheads="1"/>
            </p:cNvSpPr>
            <p:nvPr/>
          </p:nvSpPr>
          <p:spPr bwMode="auto">
            <a:xfrm>
              <a:off x="4800600" y="1932057"/>
              <a:ext cx="1676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V)]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sp>
          <p:nvSpPr>
            <p:cNvPr id="75" name="Text Box 4"/>
            <p:cNvSpPr txBox="1">
              <a:spLocks noChangeArrowheads="1"/>
            </p:cNvSpPr>
            <p:nvPr/>
          </p:nvSpPr>
          <p:spPr bwMode="auto">
            <a:xfrm>
              <a:off x="4114800" y="4903857"/>
              <a:ext cx="49530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RDD[(K, 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(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[V], </a:t>
              </a:r>
              <a:r>
                <a:rPr lang="en-US" sz="1700" b="0" dirty="0" err="1" smtClean="0">
                  <a:solidFill>
                    <a:srgbClr val="000000"/>
                  </a:solidFill>
                  <a:latin typeface="Andale Mono"/>
                  <a:cs typeface="Andale Mono"/>
                </a:rPr>
                <a:t>Iterable</a:t>
              </a:r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[</a:t>
              </a:r>
              <a:r>
                <a:rPr lang="en-US" sz="1700" b="0" dirty="0">
                  <a:solidFill>
                    <a:srgbClr val="000000"/>
                  </a:solidFill>
                  <a:latin typeface="Andale Mono"/>
                  <a:cs typeface="Andale Mono"/>
                </a:rPr>
                <a:t>W]))]</a:t>
              </a:r>
            </a:p>
          </p:txBody>
        </p:sp>
        <p:sp>
          <p:nvSpPr>
            <p:cNvPr id="76" name="Rectangle 75"/>
            <p:cNvSpPr>
              <a:spLocks noChangeArrowheads="1"/>
            </p:cNvSpPr>
            <p:nvPr/>
          </p:nvSpPr>
          <p:spPr bwMode="auto">
            <a:xfrm>
              <a:off x="5562600" y="3505200"/>
              <a:ext cx="2057400" cy="609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cogroup</a:t>
              </a:r>
              <a:endParaRPr lang="en-US" sz="180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7" name="Text Box 4"/>
            <p:cNvSpPr txBox="1">
              <a:spLocks noChangeArrowheads="1"/>
            </p:cNvSpPr>
            <p:nvPr/>
          </p:nvSpPr>
          <p:spPr bwMode="auto">
            <a:xfrm>
              <a:off x="6553200" y="1932057"/>
              <a:ext cx="20574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RDD[(K, W)]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8" name="Straight Arrow Connector 77"/>
            <p:cNvCxnSpPr>
              <a:stCxn id="76" idx="2"/>
              <a:endCxn id="75" idx="0"/>
            </p:cNvCxnSpPr>
            <p:nvPr/>
          </p:nvCxnSpPr>
          <p:spPr bwMode="auto">
            <a:xfrm>
              <a:off x="65913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9" name="Elbow Connector 78"/>
            <p:cNvCxnSpPr>
              <a:stCxn id="74" idx="2"/>
              <a:endCxn id="76" idx="0"/>
            </p:cNvCxnSpPr>
            <p:nvPr/>
          </p:nvCxnSpPr>
          <p:spPr bwMode="auto">
            <a:xfrm rot="16200000" flipH="1">
              <a:off x="5505450" y="2419350"/>
              <a:ext cx="1219200" cy="9525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80" name="Elbow Connector 79"/>
            <p:cNvCxnSpPr>
              <a:stCxn id="77" idx="2"/>
              <a:endCxn id="76" idx="0"/>
            </p:cNvCxnSpPr>
            <p:nvPr/>
          </p:nvCxnSpPr>
          <p:spPr bwMode="auto">
            <a:xfrm rot="5400000">
              <a:off x="6477000" y="2400300"/>
              <a:ext cx="1219200" cy="990600"/>
            </a:xfrm>
            <a:prstGeom prst="bentConnector3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8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2" name="TextBox 81"/>
          <p:cNvSpPr txBox="1"/>
          <p:nvPr/>
        </p:nvSpPr>
        <p:spPr>
          <a:xfrm>
            <a:off x="7375495" y="5791200"/>
            <a:ext cx="1539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And more!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289273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500"/>
                            </p:stCondLst>
                            <p:childTnLst>
                              <p:par>
                                <p:cTn id="23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3000"/>
                            </p:stCondLst>
                            <p:childTnLst>
                              <p:par>
                                <p:cTn id="26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3500"/>
                            </p:stCondLst>
                            <p:childTnLst>
                              <p:par>
                                <p:cTn id="29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4000"/>
                            </p:stCondLst>
                            <p:childTnLst>
                              <p:par>
                                <p:cTn id="32" presetID="1" presetClass="entr" presetSubtype="0" fill="hold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2" grpId="0"/>
    </p:bld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Juglans_regia_Echte_Walnussfrucht_2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3733800" y="2750403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Exploit associativity and </a:t>
            </a:r>
            <a:r>
              <a:rPr lang="en-US" sz="24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commutativity</a:t>
            </a:r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 via commutative </a:t>
            </a:r>
            <a:r>
              <a:rPr lang="en-US" sz="2400" b="0" dirty="0" err="1" smtClean="0">
                <a:solidFill>
                  <a:srgbClr val="FFFFFF"/>
                </a:solidFill>
                <a:latin typeface="Gill Sans"/>
                <a:cs typeface="Gill Sans"/>
              </a:rPr>
              <a:t>monoids</a:t>
            </a:r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 (if you can)</a:t>
            </a:r>
            <a:endParaRPr lang="en-US" sz="24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10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(Walnut)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3733800" y="3969603"/>
            <a:ext cx="50292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rgbClr val="FFFFFF"/>
                </a:solidFill>
                <a:latin typeface="Gill Sans"/>
                <a:cs typeface="Gill Sans"/>
              </a:rPr>
              <a:t>Exploit framework-based sorting to sequence computations (if you can’t)</a:t>
            </a:r>
            <a:endParaRPr lang="en-US" sz="2400" b="0" dirty="0">
              <a:solidFill>
                <a:srgbClr val="FFFFFF"/>
              </a:solidFill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ea typeface="+mj-ea"/>
                <a:cs typeface="Gill Sans"/>
              </a:rPr>
              <a:t>Algorithm design in a nutshell…</a:t>
            </a:r>
          </a:p>
        </p:txBody>
      </p:sp>
    </p:spTree>
    <p:extLst>
      <p:ext uri="{BB962C8B-B14F-4D97-AF65-F5344CB8AC3E}">
        <p14:creationId xmlns:p14="http://schemas.microsoft.com/office/powerpoint/2010/main" val="13316988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1" grpId="0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Spark Word Count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1371600" y="2789872"/>
            <a:ext cx="7010400" cy="203132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sc.textFile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args.input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)</a:t>
            </a:r>
          </a:p>
          <a:p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textFile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flatMap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(line =&gt; tokenize(line))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>
                <a:solidFill>
                  <a:srgbClr val="FF0000"/>
                </a:solidFill>
                <a:latin typeface="Andale Mono"/>
                <a:cs typeface="Andale Mono"/>
              </a:rPr>
              <a:t>map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(word =&gt; (word, 1))</a:t>
            </a: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FF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FF0000"/>
                </a:solidFill>
                <a:latin typeface="Andale Mono"/>
                <a:cs typeface="Andale Mono"/>
              </a:rPr>
              <a:t>reduceByKey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((x, y) =&gt; x + y)</a:t>
            </a:r>
            <a:endParaRPr lang="en-US" sz="1800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sz="1800" b="0" dirty="0" smtClean="0">
                <a:solidFill>
                  <a:srgbClr val="000000"/>
                </a:solidFill>
                <a:latin typeface="Andale Mono"/>
                <a:cs typeface="Andale Mono"/>
              </a:rPr>
              <a:t>.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saveAsTextFile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sz="1800" b="0" dirty="0" err="1">
                <a:solidFill>
                  <a:srgbClr val="000000"/>
                </a:solidFill>
                <a:latin typeface="Andale Mono"/>
                <a:cs typeface="Andale Mono"/>
              </a:rPr>
              <a:t>args.output</a:t>
            </a:r>
            <a:r>
              <a:rPr lang="en-US" sz="1800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6553200" y="3456057"/>
            <a:ext cx="2514600" cy="3325743"/>
            <a:chOff x="3962400" y="1932057"/>
            <a:chExt cx="2514600" cy="3325743"/>
          </a:xfrm>
        </p:grpSpPr>
        <p:sp>
          <p:nvSpPr>
            <p:cNvPr id="5" name="Rectangle 4"/>
            <p:cNvSpPr>
              <a:spLocks noChangeArrowheads="1"/>
            </p:cNvSpPr>
            <p:nvPr/>
          </p:nvSpPr>
          <p:spPr bwMode="auto">
            <a:xfrm>
              <a:off x="3962400" y="3124200"/>
              <a:ext cx="2514600" cy="9906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sz="180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  <a:t/>
              </a:r>
              <a:br>
                <a:rPr lang="en-US" dirty="0" smtClean="0">
                  <a:solidFill>
                    <a:schemeClr val="bg2"/>
                  </a:solidFill>
                  <a:latin typeface="Gill Sans"/>
                  <a:cs typeface="Gill Sans"/>
                </a:rPr>
              </a:b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f: (T) ⇒ </a:t>
              </a:r>
              <a:r>
                <a:rPr lang="en-US" b="0" dirty="0" err="1">
                  <a:solidFill>
                    <a:srgbClr val="000000"/>
                  </a:solidFill>
                  <a:latin typeface="Andale Mono"/>
                  <a:cs typeface="Andale Mono"/>
                </a:rPr>
                <a:t>TraversableOnce</a:t>
              </a:r>
              <a:r>
                <a:rPr lang="en-US" b="0" dirty="0">
                  <a:solidFill>
                    <a:srgbClr val="000000"/>
                  </a:solidFill>
                  <a:latin typeface="Andale Mono"/>
                  <a:cs typeface="Andale Mono"/>
                </a:rPr>
                <a:t>[U]</a:t>
              </a:r>
            </a:p>
          </p:txBody>
        </p:sp>
        <p:sp>
          <p:nvSpPr>
            <p:cNvPr id="6" name="Text Box 4"/>
            <p:cNvSpPr txBox="1">
              <a:spLocks noChangeArrowheads="1"/>
            </p:cNvSpPr>
            <p:nvPr/>
          </p:nvSpPr>
          <p:spPr bwMode="auto">
            <a:xfrm>
              <a:off x="4686300" y="19320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RDD[T]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7" name="Straight Arrow Connector 6"/>
            <p:cNvCxnSpPr/>
            <p:nvPr/>
          </p:nvCxnSpPr>
          <p:spPr bwMode="auto">
            <a:xfrm>
              <a:off x="5219700" y="2286000"/>
              <a:ext cx="0" cy="838200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sp>
          <p:nvSpPr>
            <p:cNvPr id="8" name="Text Box 4"/>
            <p:cNvSpPr txBox="1">
              <a:spLocks noChangeArrowheads="1"/>
            </p:cNvSpPr>
            <p:nvPr/>
          </p:nvSpPr>
          <p:spPr bwMode="auto">
            <a:xfrm>
              <a:off x="4686300" y="4903857"/>
              <a:ext cx="1066800" cy="353943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square">
              <a:spAutoFit/>
            </a:bodyPr>
            <a:lstStyle/>
            <a:p>
              <a:pPr algn="ctr"/>
              <a:r>
                <a:rPr lang="en-US" sz="1700" b="0" dirty="0" smtClean="0">
                  <a:solidFill>
                    <a:srgbClr val="000000"/>
                  </a:solidFill>
                  <a:latin typeface="Andale Mono"/>
                  <a:cs typeface="Andale Mono"/>
                </a:rPr>
                <a:t>RDD[U]</a:t>
              </a:r>
              <a:endParaRPr lang="en-US" sz="1700" b="0" dirty="0">
                <a:solidFill>
                  <a:srgbClr val="000000"/>
                </a:solidFill>
                <a:latin typeface="Andale Mono"/>
                <a:cs typeface="Andale Mono"/>
              </a:endParaRPr>
            </a:p>
          </p:txBody>
        </p:sp>
        <p:cxnSp>
          <p:nvCxnSpPr>
            <p:cNvPr id="9" name="Straight Arrow Connector 8"/>
            <p:cNvCxnSpPr/>
            <p:nvPr/>
          </p:nvCxnSpPr>
          <p:spPr bwMode="auto">
            <a:xfrm>
              <a:off x="5219700" y="4114800"/>
              <a:ext cx="0" cy="789057"/>
            </a:xfrm>
            <a:prstGeom prst="straightConnector1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11" name="TextBox 10"/>
          <p:cNvSpPr txBox="1"/>
          <p:nvPr/>
        </p:nvSpPr>
        <p:spPr>
          <a:xfrm>
            <a:off x="8115300" y="3371418"/>
            <a:ext cx="4572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b="0" smtClean="0">
                <a:solidFill>
                  <a:srgbClr val="FF0000"/>
                </a:solidFill>
                <a:latin typeface="Gill Sans"/>
                <a:cs typeface="Gill Sans"/>
              </a:rPr>
              <a:t>??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7672094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What’s an RDD?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Resilient Distributed 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Dataset 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RDD)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962400" y="36576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= partitioned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2133600" y="36576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= immutable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33400" y="462909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Wait, so how do you actually do anything?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762000" y="495300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Developers define </a:t>
            </a:r>
            <a:r>
              <a:rPr lang="en-US" sz="2000" b="0" i="1" dirty="0" smtClean="0">
                <a:solidFill>
                  <a:schemeClr val="bg1"/>
                </a:solidFill>
                <a:latin typeface="Gill Sans"/>
                <a:cs typeface="Gill Sans"/>
              </a:rPr>
              <a:t>transformations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on RDDs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762000" y="5238690"/>
            <a:ext cx="4876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Framework keeps track of lineage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52806415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8" grpId="0"/>
      <p:bldP spid="10" grpId="0"/>
      <p:bldP spid="12" grpId="0"/>
      <p:bldP spid="13" grpId="0"/>
      <p:bldP spid="14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sz="3600" b="0" kern="0" noProof="0" dirty="0" smtClean="0">
                <a:solidFill>
                  <a:srgbClr val="000000"/>
                </a:solidFill>
                <a:latin typeface="Gill Sans"/>
                <a:ea typeface="+mj-ea"/>
                <a:cs typeface="Gill Sans"/>
              </a:rPr>
              <a:t>RDD Lifecycle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3" name="Rectangle 2"/>
          <p:cNvSpPr/>
          <p:nvPr/>
        </p:nvSpPr>
        <p:spPr bwMode="auto">
          <a:xfrm>
            <a:off x="2730195" y="3200400"/>
            <a:ext cx="1981200" cy="6096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RDD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" name="Circular Arrow 3"/>
          <p:cNvSpPr/>
          <p:nvPr/>
        </p:nvSpPr>
        <p:spPr bwMode="auto">
          <a:xfrm rot="20076741">
            <a:off x="1495902" y="2399061"/>
            <a:ext cx="2124837" cy="2124837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4316658"/>
              <a:gd name="adj5" fmla="val 12500"/>
            </a:avLst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" name="Right Arrow 9"/>
          <p:cNvSpPr/>
          <p:nvPr/>
        </p:nvSpPr>
        <p:spPr bwMode="auto">
          <a:xfrm>
            <a:off x="4939995" y="3200400"/>
            <a:ext cx="1295400" cy="6096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1">
            <a:schemeClr val="accent2"/>
          </a:lnRef>
          <a:fillRef idx="2">
            <a:schemeClr val="accent2"/>
          </a:fillRef>
          <a:effectRef idx="1">
            <a:schemeClr val="accent2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1219200" y="1981200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Transformation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4343400" y="3729335"/>
            <a:ext cx="25146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Action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381000" y="4953000"/>
            <a:ext cx="3810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Transformations are lazy:</a:t>
            </a:r>
          </a:p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Framework keeps track of lineage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105400" y="4953000"/>
            <a:ext cx="3810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Actions trigger actual execution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6" name="Group 5"/>
          <p:cNvGrpSpPr/>
          <p:nvPr/>
        </p:nvGrpSpPr>
        <p:grpSpPr>
          <a:xfrm>
            <a:off x="6463995" y="2895600"/>
            <a:ext cx="1537005" cy="1528465"/>
            <a:chOff x="6463995" y="2895600"/>
            <a:chExt cx="1537005" cy="1528465"/>
          </a:xfrm>
        </p:grpSpPr>
        <p:sp>
          <p:nvSpPr>
            <p:cNvPr id="5" name="Oval 4"/>
            <p:cNvSpPr/>
            <p:nvPr/>
          </p:nvSpPr>
          <p:spPr bwMode="auto">
            <a:xfrm>
              <a:off x="6463995" y="28956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6616395" y="30480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6768795" y="32004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6921195" y="3352800"/>
              <a:ext cx="685800" cy="6858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dk1"/>
            </a:lnRef>
            <a:fillRef idx="2">
              <a:schemeClr val="dk1"/>
            </a:fillRef>
            <a:effectRef idx="1">
              <a:schemeClr val="dk1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6629400" y="3962400"/>
              <a:ext cx="137160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4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values</a:t>
              </a:r>
              <a:endParaRPr lang="en-US" sz="2400" b="0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391821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animBg="1"/>
      <p:bldP spid="4" grpId="0" animBg="1"/>
      <p:bldP spid="10" grpId="0" animBg="1"/>
      <p:bldP spid="11" grpId="0"/>
      <p:bldP spid="12" grpId="0"/>
      <p:bldP spid="13" grpId="0"/>
      <p:bldP spid="14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55289</TotalTime>
  <Words>2942</Words>
  <Application>Microsoft Macintosh PowerPoint</Application>
  <PresentationFormat>On-screen Show (4:3)</PresentationFormat>
  <Paragraphs>615</Paragraphs>
  <Slides>61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8" baseType="lpstr">
      <vt:lpstr>Andale Mono</vt:lpstr>
      <vt:lpstr>Arial Black</vt:lpstr>
      <vt:lpstr>Gill Sans</vt:lpstr>
      <vt:lpstr>Wingdings</vt:lpstr>
      <vt:lpstr>Zapf Dingbats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11687</cp:revision>
  <dcterms:created xsi:type="dcterms:W3CDTF">2012-08-31T06:36:49Z</dcterms:created>
  <dcterms:modified xsi:type="dcterms:W3CDTF">2017-01-19T20:36:39Z</dcterms:modified>
  <cp:category/>
</cp:coreProperties>
</file>